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0" r:id="rId4"/>
    <p:sldId id="265" r:id="rId5"/>
    <p:sldId id="264" r:id="rId6"/>
    <p:sldId id="266" r:id="rId7"/>
    <p:sldId id="267" r:id="rId8"/>
    <p:sldId id="268" r:id="rId9"/>
    <p:sldId id="262" r:id="rId10"/>
    <p:sldId id="261" r:id="rId11"/>
    <p:sldId id="270" r:id="rId12"/>
    <p:sldId id="271" r:id="rId13"/>
    <p:sldId id="272" r:id="rId14"/>
    <p:sldId id="273" r:id="rId15"/>
  </p:sldIdLst>
  <p:sldSz cx="13004800" cy="9753600"/>
  <p:notesSz cx="13004800"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7D"/>
    <a:srgbClr val="0095C8"/>
    <a:srgbClr val="6BBBAE"/>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0"/>
    <p:restoredTop sz="94753"/>
  </p:normalViewPr>
  <p:slideViewPr>
    <p:cSldViewPr>
      <p:cViewPr varScale="1">
        <p:scale>
          <a:sx n="77" d="100"/>
          <a:sy n="77" d="100"/>
        </p:scale>
        <p:origin x="156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5/30/2018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49300" y="2070916"/>
            <a:ext cx="11506200" cy="813435"/>
          </a:xfrm>
          <a:prstGeom prst="rect">
            <a:avLst/>
          </a:prstGeom>
        </p:spPr>
        <p:txBody>
          <a:bodyPr wrap="square" lIns="0" tIns="0" rIns="0" bIns="0">
            <a:spAutoFit/>
          </a:bodyPr>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type="body" idx="1"/>
          </p:nvPr>
        </p:nvSpPr>
        <p:spPr>
          <a:xfrm>
            <a:off x="749300" y="4737483"/>
            <a:ext cx="11506200" cy="33775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5/30/2018</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7657" y="609600"/>
            <a:ext cx="2971801" cy="1371600"/>
          </a:xfrm>
          <a:prstGeom prst="rect">
            <a:avLst/>
          </a:prstGeom>
        </p:spPr>
      </p:pic>
      <p:sp>
        <p:nvSpPr>
          <p:cNvPr id="2" name="object 2"/>
          <p:cNvSpPr/>
          <p:nvPr/>
        </p:nvSpPr>
        <p:spPr>
          <a:xfrm>
            <a:off x="762000" y="4356100"/>
            <a:ext cx="7150100" cy="4635500"/>
          </a:xfrm>
          <a:custGeom>
            <a:avLst/>
            <a:gdLst/>
            <a:ahLst/>
            <a:cxnLst/>
            <a:rect l="l" t="t" r="r" b="b"/>
            <a:pathLst>
              <a:path w="7150100" h="4635500">
                <a:moveTo>
                  <a:pt x="0" y="4635500"/>
                </a:moveTo>
                <a:lnTo>
                  <a:pt x="7150100" y="4635500"/>
                </a:lnTo>
                <a:lnTo>
                  <a:pt x="7150100" y="0"/>
                </a:lnTo>
                <a:lnTo>
                  <a:pt x="0" y="0"/>
                </a:lnTo>
                <a:lnTo>
                  <a:pt x="0" y="4635500"/>
                </a:lnTo>
                <a:close/>
              </a:path>
            </a:pathLst>
          </a:custGeom>
          <a:solidFill>
            <a:srgbClr val="003865"/>
          </a:solidFill>
        </p:spPr>
        <p:txBody>
          <a:bodyPr wrap="square" lIns="0" tIns="0" rIns="0" bIns="0" rtlCol="0"/>
          <a:lstStyle/>
          <a:p>
            <a:endParaRPr/>
          </a:p>
        </p:txBody>
      </p:sp>
      <p:sp>
        <p:nvSpPr>
          <p:cNvPr id="20" name="object 20"/>
          <p:cNvSpPr txBox="1"/>
          <p:nvPr/>
        </p:nvSpPr>
        <p:spPr>
          <a:xfrm>
            <a:off x="1270000" y="4717585"/>
            <a:ext cx="3708400" cy="1282402"/>
          </a:xfrm>
          <a:prstGeom prst="rect">
            <a:avLst/>
          </a:prstGeom>
        </p:spPr>
        <p:txBody>
          <a:bodyPr vert="horz" wrap="square" lIns="0" tIns="0" rIns="0" bIns="0" rtlCol="0">
            <a:spAutoFit/>
          </a:bodyPr>
          <a:lstStyle/>
          <a:p>
            <a:pPr marL="12700">
              <a:lnSpc>
                <a:spcPts val="4980"/>
              </a:lnSpc>
            </a:pPr>
            <a:r>
              <a:rPr lang="en-AU" sz="4800" b="1" spc="-60" dirty="0">
                <a:solidFill>
                  <a:srgbClr val="FFC72C"/>
                </a:solidFill>
                <a:latin typeface="Montserrat"/>
                <a:cs typeface="Montserrat"/>
              </a:rPr>
              <a:t>MENTORING PROGRAM</a:t>
            </a:r>
            <a:endParaRPr sz="4800" dirty="0">
              <a:latin typeface="Montserrat"/>
              <a:cs typeface="Montserrat"/>
            </a:endParaRPr>
          </a:p>
        </p:txBody>
      </p:sp>
      <p:sp>
        <p:nvSpPr>
          <p:cNvPr id="21" name="object 21"/>
          <p:cNvSpPr txBox="1"/>
          <p:nvPr/>
        </p:nvSpPr>
        <p:spPr>
          <a:xfrm>
            <a:off x="1270000" y="6571784"/>
            <a:ext cx="3632200" cy="230832"/>
          </a:xfrm>
          <a:prstGeom prst="rect">
            <a:avLst/>
          </a:prstGeom>
        </p:spPr>
        <p:txBody>
          <a:bodyPr vert="horz" wrap="square" lIns="0" tIns="0" rIns="0" bIns="0" rtlCol="0">
            <a:spAutoFit/>
          </a:bodyPr>
          <a:lstStyle/>
          <a:p>
            <a:pPr marL="12700">
              <a:lnSpc>
                <a:spcPct val="100000"/>
              </a:lnSpc>
            </a:pPr>
            <a:r>
              <a:rPr lang="en-AU" sz="1500" spc="-15" dirty="0">
                <a:solidFill>
                  <a:srgbClr val="FFFFFF"/>
                </a:solidFill>
                <a:latin typeface="Montserrat-Medium"/>
                <a:cs typeface="Montserrat-Medium"/>
              </a:rPr>
              <a:t>ICON QLD  </a:t>
            </a:r>
            <a:r>
              <a:rPr sz="1500" dirty="0">
                <a:solidFill>
                  <a:srgbClr val="FFFFFF"/>
                </a:solidFill>
                <a:latin typeface="Montserrat-Medium"/>
                <a:cs typeface="Montserrat-Medium"/>
              </a:rPr>
              <a:t>| </a:t>
            </a:r>
            <a:r>
              <a:rPr sz="1500" spc="35" dirty="0">
                <a:solidFill>
                  <a:srgbClr val="FFFFFF"/>
                </a:solidFill>
                <a:latin typeface="Montserrat-Medium"/>
                <a:cs typeface="Montserrat-Medium"/>
              </a:rPr>
              <a:t> </a:t>
            </a:r>
            <a:r>
              <a:rPr lang="en-AU" sz="1500" spc="35" dirty="0">
                <a:solidFill>
                  <a:srgbClr val="FFFFFF"/>
                </a:solidFill>
                <a:latin typeface="Montserrat-Medium"/>
                <a:cs typeface="Montserrat-Medium"/>
              </a:rPr>
              <a:t>2018 APPLICATION PACK</a:t>
            </a:r>
            <a:endParaRPr sz="1500" dirty="0">
              <a:latin typeface="Montserrat-Medium"/>
              <a:cs typeface="Montserrat-Medium"/>
            </a:endParaRPr>
          </a:p>
        </p:txBody>
      </p:sp>
      <p:sp>
        <p:nvSpPr>
          <p:cNvPr id="22" name="object 22"/>
          <p:cNvSpPr/>
          <p:nvPr/>
        </p:nvSpPr>
        <p:spPr>
          <a:xfrm>
            <a:off x="12001493" y="4507754"/>
            <a:ext cx="1003300" cy="4318635"/>
          </a:xfrm>
          <a:custGeom>
            <a:avLst/>
            <a:gdLst/>
            <a:ahLst/>
            <a:cxnLst/>
            <a:rect l="l" t="t" r="r" b="b"/>
            <a:pathLst>
              <a:path w="1003300" h="4318634">
                <a:moveTo>
                  <a:pt x="1003306" y="0"/>
                </a:moveTo>
                <a:lnTo>
                  <a:pt x="944979" y="50515"/>
                </a:lnTo>
                <a:lnTo>
                  <a:pt x="909746" y="82487"/>
                </a:lnTo>
                <a:lnTo>
                  <a:pt x="875058" y="115041"/>
                </a:lnTo>
                <a:lnTo>
                  <a:pt x="840921" y="148168"/>
                </a:lnTo>
                <a:lnTo>
                  <a:pt x="807344" y="181860"/>
                </a:lnTo>
                <a:lnTo>
                  <a:pt x="774335" y="216111"/>
                </a:lnTo>
                <a:lnTo>
                  <a:pt x="741901" y="250912"/>
                </a:lnTo>
                <a:lnTo>
                  <a:pt x="710049" y="286256"/>
                </a:lnTo>
                <a:lnTo>
                  <a:pt x="678788" y="322135"/>
                </a:lnTo>
                <a:lnTo>
                  <a:pt x="648124" y="358542"/>
                </a:lnTo>
                <a:lnTo>
                  <a:pt x="618067" y="395468"/>
                </a:lnTo>
                <a:lnTo>
                  <a:pt x="588623" y="432906"/>
                </a:lnTo>
                <a:lnTo>
                  <a:pt x="559799" y="470849"/>
                </a:lnTo>
                <a:lnTo>
                  <a:pt x="531605" y="509288"/>
                </a:lnTo>
                <a:lnTo>
                  <a:pt x="504047" y="548217"/>
                </a:lnTo>
                <a:lnTo>
                  <a:pt x="477133" y="587627"/>
                </a:lnTo>
                <a:lnTo>
                  <a:pt x="450870" y="627511"/>
                </a:lnTo>
                <a:lnTo>
                  <a:pt x="425267" y="667861"/>
                </a:lnTo>
                <a:lnTo>
                  <a:pt x="400332" y="708669"/>
                </a:lnTo>
                <a:lnTo>
                  <a:pt x="376070" y="749928"/>
                </a:lnTo>
                <a:lnTo>
                  <a:pt x="352491" y="791630"/>
                </a:lnTo>
                <a:lnTo>
                  <a:pt x="329603" y="833768"/>
                </a:lnTo>
                <a:lnTo>
                  <a:pt x="307411" y="876333"/>
                </a:lnTo>
                <a:lnTo>
                  <a:pt x="285926" y="919318"/>
                </a:lnTo>
                <a:lnTo>
                  <a:pt x="265153" y="962716"/>
                </a:lnTo>
                <a:lnTo>
                  <a:pt x="245101" y="1006519"/>
                </a:lnTo>
                <a:lnTo>
                  <a:pt x="225777" y="1050719"/>
                </a:lnTo>
                <a:lnTo>
                  <a:pt x="207190" y="1095308"/>
                </a:lnTo>
                <a:lnTo>
                  <a:pt x="189346" y="1140279"/>
                </a:lnTo>
                <a:lnTo>
                  <a:pt x="172253" y="1185624"/>
                </a:lnTo>
                <a:lnTo>
                  <a:pt x="155920" y="1231335"/>
                </a:lnTo>
                <a:lnTo>
                  <a:pt x="140353" y="1277405"/>
                </a:lnTo>
                <a:lnTo>
                  <a:pt x="125561" y="1323827"/>
                </a:lnTo>
                <a:lnTo>
                  <a:pt x="111551" y="1370591"/>
                </a:lnTo>
                <a:lnTo>
                  <a:pt x="98330" y="1417692"/>
                </a:lnTo>
                <a:lnTo>
                  <a:pt x="85907" y="1465121"/>
                </a:lnTo>
                <a:lnTo>
                  <a:pt x="74288" y="1512870"/>
                </a:lnTo>
                <a:lnTo>
                  <a:pt x="63483" y="1560931"/>
                </a:lnTo>
                <a:lnTo>
                  <a:pt x="53498" y="1609298"/>
                </a:lnTo>
                <a:lnTo>
                  <a:pt x="44341" y="1657963"/>
                </a:lnTo>
                <a:lnTo>
                  <a:pt x="36019" y="1706917"/>
                </a:lnTo>
                <a:lnTo>
                  <a:pt x="28542" y="1756153"/>
                </a:lnTo>
                <a:lnTo>
                  <a:pt x="21915" y="1805663"/>
                </a:lnTo>
                <a:lnTo>
                  <a:pt x="16146" y="1855441"/>
                </a:lnTo>
                <a:lnTo>
                  <a:pt x="11245" y="1905477"/>
                </a:lnTo>
                <a:lnTo>
                  <a:pt x="7217" y="1955765"/>
                </a:lnTo>
                <a:lnTo>
                  <a:pt x="4071" y="2006297"/>
                </a:lnTo>
                <a:lnTo>
                  <a:pt x="1814" y="2057065"/>
                </a:lnTo>
                <a:lnTo>
                  <a:pt x="454" y="2108061"/>
                </a:lnTo>
                <a:lnTo>
                  <a:pt x="0" y="2159278"/>
                </a:lnTo>
                <a:lnTo>
                  <a:pt x="459" y="2210726"/>
                </a:lnTo>
                <a:lnTo>
                  <a:pt x="1830" y="2261951"/>
                </a:lnTo>
                <a:lnTo>
                  <a:pt x="4107" y="2312945"/>
                </a:lnTo>
                <a:lnTo>
                  <a:pt x="7282" y="2363702"/>
                </a:lnTo>
                <a:lnTo>
                  <a:pt x="11346" y="2414212"/>
                </a:lnTo>
                <a:lnTo>
                  <a:pt x="16291" y="2464468"/>
                </a:lnTo>
                <a:lnTo>
                  <a:pt x="22111" y="2514463"/>
                </a:lnTo>
                <a:lnTo>
                  <a:pt x="28797" y="2564188"/>
                </a:lnTo>
                <a:lnTo>
                  <a:pt x="36341" y="2613636"/>
                </a:lnTo>
                <a:lnTo>
                  <a:pt x="44736" y="2662798"/>
                </a:lnTo>
                <a:lnTo>
                  <a:pt x="53974" y="2711669"/>
                </a:lnTo>
                <a:lnTo>
                  <a:pt x="64048" y="2760238"/>
                </a:lnTo>
                <a:lnTo>
                  <a:pt x="74948" y="2808500"/>
                </a:lnTo>
                <a:lnTo>
                  <a:pt x="86668" y="2856445"/>
                </a:lnTo>
                <a:lnTo>
                  <a:pt x="99200" y="2904066"/>
                </a:lnTo>
                <a:lnTo>
                  <a:pt x="112536" y="2951356"/>
                </a:lnTo>
                <a:lnTo>
                  <a:pt x="126669" y="2998307"/>
                </a:lnTo>
                <a:lnTo>
                  <a:pt x="141590" y="3044910"/>
                </a:lnTo>
                <a:lnTo>
                  <a:pt x="157291" y="3091158"/>
                </a:lnTo>
                <a:lnTo>
                  <a:pt x="173766" y="3137044"/>
                </a:lnTo>
                <a:lnTo>
                  <a:pt x="191006" y="3182559"/>
                </a:lnTo>
                <a:lnTo>
                  <a:pt x="209003" y="3227697"/>
                </a:lnTo>
                <a:lnTo>
                  <a:pt x="227750" y="3272448"/>
                </a:lnTo>
                <a:lnTo>
                  <a:pt x="247238" y="3316805"/>
                </a:lnTo>
                <a:lnTo>
                  <a:pt x="267461" y="3360761"/>
                </a:lnTo>
                <a:lnTo>
                  <a:pt x="288411" y="3404307"/>
                </a:lnTo>
                <a:lnTo>
                  <a:pt x="310078" y="3447436"/>
                </a:lnTo>
                <a:lnTo>
                  <a:pt x="332457" y="3490141"/>
                </a:lnTo>
                <a:lnTo>
                  <a:pt x="355539" y="3532413"/>
                </a:lnTo>
                <a:lnTo>
                  <a:pt x="379315" y="3574244"/>
                </a:lnTo>
                <a:lnTo>
                  <a:pt x="403780" y="3615628"/>
                </a:lnTo>
                <a:lnTo>
                  <a:pt x="428924" y="3656555"/>
                </a:lnTo>
                <a:lnTo>
                  <a:pt x="454740" y="3697019"/>
                </a:lnTo>
                <a:lnTo>
                  <a:pt x="481220" y="3737011"/>
                </a:lnTo>
                <a:lnTo>
                  <a:pt x="508357" y="3776524"/>
                </a:lnTo>
                <a:lnTo>
                  <a:pt x="536142" y="3815550"/>
                </a:lnTo>
                <a:lnTo>
                  <a:pt x="564568" y="3854081"/>
                </a:lnTo>
                <a:lnTo>
                  <a:pt x="593627" y="3892110"/>
                </a:lnTo>
                <a:lnTo>
                  <a:pt x="623312" y="3929628"/>
                </a:lnTo>
                <a:lnTo>
                  <a:pt x="653614" y="3966628"/>
                </a:lnTo>
                <a:lnTo>
                  <a:pt x="684525" y="4003102"/>
                </a:lnTo>
                <a:lnTo>
                  <a:pt x="716039" y="4039043"/>
                </a:lnTo>
                <a:lnTo>
                  <a:pt x="748147" y="4074442"/>
                </a:lnTo>
                <a:lnTo>
                  <a:pt x="780841" y="4109292"/>
                </a:lnTo>
                <a:lnTo>
                  <a:pt x="814114" y="4143586"/>
                </a:lnTo>
                <a:lnTo>
                  <a:pt x="847958" y="4177314"/>
                </a:lnTo>
                <a:lnTo>
                  <a:pt x="882366" y="4210470"/>
                </a:lnTo>
                <a:lnTo>
                  <a:pt x="917328" y="4243045"/>
                </a:lnTo>
                <a:lnTo>
                  <a:pt x="952838" y="4275033"/>
                </a:lnTo>
                <a:lnTo>
                  <a:pt x="988888" y="4306425"/>
                </a:lnTo>
                <a:lnTo>
                  <a:pt x="1003306" y="4318559"/>
                </a:lnTo>
                <a:lnTo>
                  <a:pt x="1003306" y="0"/>
                </a:lnTo>
                <a:close/>
              </a:path>
            </a:pathLst>
          </a:custGeom>
          <a:solidFill>
            <a:srgbClr val="FFC72C"/>
          </a:solidFill>
        </p:spPr>
        <p:txBody>
          <a:bodyPr wrap="square" lIns="0" tIns="0" rIns="0" bIns="0" rtlCol="0"/>
          <a:lstStyle/>
          <a:p>
            <a:endParaRPr/>
          </a:p>
        </p:txBody>
      </p:sp>
      <p:sp>
        <p:nvSpPr>
          <p:cNvPr id="3" name="TextBox 2"/>
          <p:cNvSpPr txBox="1"/>
          <p:nvPr/>
        </p:nvSpPr>
        <p:spPr>
          <a:xfrm>
            <a:off x="10351529" y="1884402"/>
            <a:ext cx="2438400" cy="553998"/>
          </a:xfrm>
          <a:prstGeom prst="rect">
            <a:avLst/>
          </a:prstGeom>
          <a:noFill/>
        </p:spPr>
        <p:txBody>
          <a:bodyPr wrap="square" rtlCol="0">
            <a:spAutoFit/>
          </a:bodyPr>
          <a:lstStyle/>
          <a:p>
            <a:r>
              <a:rPr lang="en-US" sz="1000" b="1" dirty="0">
                <a:solidFill>
                  <a:srgbClr val="0095C8"/>
                </a:solidFill>
                <a:latin typeface="Montserrat" charset="0"/>
                <a:ea typeface="Montserrat" charset="0"/>
                <a:cs typeface="Montserrat" charset="0"/>
              </a:rPr>
              <a:t>THE INFLUENCE, COLLABORATION </a:t>
            </a:r>
          </a:p>
          <a:p>
            <a:r>
              <a:rPr lang="en-US" sz="1000" b="1" dirty="0">
                <a:solidFill>
                  <a:srgbClr val="0095C8"/>
                </a:solidFill>
                <a:latin typeface="Montserrat" charset="0"/>
                <a:ea typeface="Montserrat" charset="0"/>
                <a:cs typeface="Montserrat" charset="0"/>
              </a:rPr>
              <a:t>&amp; OPPORTUNITY NETWORK </a:t>
            </a:r>
          </a:p>
          <a:p>
            <a:r>
              <a:rPr lang="en-US" sz="1000" b="1" dirty="0">
                <a:solidFill>
                  <a:srgbClr val="00587D"/>
                </a:solidFill>
                <a:latin typeface="Montserrat" charset="0"/>
                <a:ea typeface="Montserrat" charset="0"/>
                <a:cs typeface="Montserrat" charset="0"/>
              </a:rPr>
              <a:t>FOR B2B PROFESSIONALS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749300" y="2070916"/>
            <a:ext cx="7810500" cy="397545"/>
          </a:xfrm>
          <a:prstGeom prst="rect">
            <a:avLst/>
          </a:prstGeom>
        </p:spPr>
        <p:txBody>
          <a:bodyPr vert="horz" wrap="square" lIns="0" tIns="0" rIns="0" bIns="0" rtlCol="0">
            <a:spAutoFit/>
          </a:bodyPr>
          <a:lstStyle/>
          <a:p>
            <a:pPr marL="12700">
              <a:lnSpc>
                <a:spcPts val="3080"/>
              </a:lnSpc>
            </a:pPr>
            <a:r>
              <a:rPr lang="en-AU" spc="-55" dirty="0"/>
              <a:t>MENTEE APPLICATION  </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graphicFrame>
        <p:nvGraphicFramePr>
          <p:cNvPr id="5" name="Table 4"/>
          <p:cNvGraphicFramePr>
            <a:graphicFrameLocks noGrp="1"/>
          </p:cNvGraphicFramePr>
          <p:nvPr>
            <p:extLst>
              <p:ext uri="{D42A27DB-BD31-4B8C-83A1-F6EECF244321}">
                <p14:modId xmlns:p14="http://schemas.microsoft.com/office/powerpoint/2010/main" val="3253292693"/>
              </p:ext>
            </p:extLst>
          </p:nvPr>
        </p:nvGraphicFramePr>
        <p:xfrm>
          <a:off x="780878" y="2690717"/>
          <a:ext cx="11510980" cy="2966720"/>
        </p:xfrm>
        <a:graphic>
          <a:graphicData uri="http://schemas.openxmlformats.org/drawingml/2006/table">
            <a:tbl>
              <a:tblPr firstRow="1" bandRow="1">
                <a:tableStyleId>{69012ECD-51FC-41F1-AA8D-1B2483CD663E}</a:tableStyleId>
              </a:tblPr>
              <a:tblGrid>
                <a:gridCol w="2877745">
                  <a:extLst>
                    <a:ext uri="{9D8B030D-6E8A-4147-A177-3AD203B41FA5}">
                      <a16:colId xmlns:a16="http://schemas.microsoft.com/office/drawing/2014/main" val="20000"/>
                    </a:ext>
                  </a:extLst>
                </a:gridCol>
                <a:gridCol w="2877745">
                  <a:extLst>
                    <a:ext uri="{9D8B030D-6E8A-4147-A177-3AD203B41FA5}">
                      <a16:colId xmlns:a16="http://schemas.microsoft.com/office/drawing/2014/main" val="20001"/>
                    </a:ext>
                  </a:extLst>
                </a:gridCol>
                <a:gridCol w="2877745">
                  <a:extLst>
                    <a:ext uri="{9D8B030D-6E8A-4147-A177-3AD203B41FA5}">
                      <a16:colId xmlns:a16="http://schemas.microsoft.com/office/drawing/2014/main" val="20002"/>
                    </a:ext>
                  </a:extLst>
                </a:gridCol>
                <a:gridCol w="2877745">
                  <a:extLst>
                    <a:ext uri="{9D8B030D-6E8A-4147-A177-3AD203B41FA5}">
                      <a16:colId xmlns:a16="http://schemas.microsoft.com/office/drawing/2014/main" val="20003"/>
                    </a:ext>
                  </a:extLst>
                </a:gridCol>
              </a:tblGrid>
              <a:tr h="370840">
                <a:tc gridSpan="4">
                  <a:txBody>
                    <a:bodyPr/>
                    <a:lstStyle/>
                    <a:p>
                      <a:r>
                        <a:rPr lang="en-AU" sz="1600" dirty="0">
                          <a:latin typeface="Montserrat"/>
                        </a:rPr>
                        <a:t>MENTEE’S PERSONAL DETAILS</a:t>
                      </a:r>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extLst>
                  <a:ext uri="{0D108BD9-81ED-4DB2-BD59-A6C34878D82A}">
                    <a16:rowId xmlns:a16="http://schemas.microsoft.com/office/drawing/2014/main" val="10000"/>
                  </a:ext>
                </a:extLst>
              </a:tr>
              <a:tr h="370840">
                <a:tc>
                  <a:txBody>
                    <a:bodyPr/>
                    <a:lstStyle/>
                    <a:p>
                      <a:r>
                        <a:rPr lang="en-AU" sz="1400" b="1" dirty="0">
                          <a:latin typeface="Montserrat"/>
                        </a:rPr>
                        <a:t>STATE</a:t>
                      </a: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extLst>
                  <a:ext uri="{0D108BD9-81ED-4DB2-BD59-A6C34878D82A}">
                    <a16:rowId xmlns:a16="http://schemas.microsoft.com/office/drawing/2014/main" val="10001"/>
                  </a:ext>
                </a:extLst>
              </a:tr>
              <a:tr h="370840">
                <a:tc>
                  <a:txBody>
                    <a:bodyPr/>
                    <a:lstStyle/>
                    <a:p>
                      <a:r>
                        <a:rPr lang="en-AU" sz="1400" b="1" dirty="0">
                          <a:latin typeface="Montserrat"/>
                        </a:rPr>
                        <a:t>FIRST NAME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LAST NAME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AU" sz="1400" b="1" dirty="0">
                          <a:latin typeface="Montserrat"/>
                        </a:rPr>
                        <a:t>JOB TITLE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COMPANY</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AU" sz="1400" b="1" dirty="0">
                          <a:latin typeface="Montserrat"/>
                        </a:rPr>
                        <a:t>OFFICE ADDRESS</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extLst>
                  <a:ext uri="{0D108BD9-81ED-4DB2-BD59-A6C34878D82A}">
                    <a16:rowId xmlns:a16="http://schemas.microsoft.com/office/drawing/2014/main" val="10004"/>
                  </a:ext>
                </a:extLst>
              </a:tr>
              <a:tr h="370840">
                <a:tc>
                  <a:txBody>
                    <a:bodyPr/>
                    <a:lstStyle/>
                    <a:p>
                      <a:r>
                        <a:rPr lang="en-AU" sz="1400" b="1" dirty="0">
                          <a:latin typeface="Montserrat"/>
                        </a:rPr>
                        <a:t>OFFICE</a:t>
                      </a:r>
                      <a:r>
                        <a:rPr lang="en-AU" sz="1400" b="1" baseline="0" dirty="0">
                          <a:latin typeface="Montserrat"/>
                        </a:rPr>
                        <a:t> PHONE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EMAIL</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AU" sz="1400" b="1" dirty="0">
                          <a:latin typeface="Montserrat"/>
                        </a:rPr>
                        <a:t>MOBILE PHONE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YEARS’ EXPERIENCE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AU" sz="1400" b="1" dirty="0">
                          <a:latin typeface="Montserrat"/>
                        </a:rPr>
                        <a:t>LINK TO LINKEDIN PROFILE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extLst>
                  <a:ext uri="{0D108BD9-81ED-4DB2-BD59-A6C34878D82A}">
                    <a16:rowId xmlns:a16="http://schemas.microsoft.com/office/drawing/2014/main" val="1000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45843231"/>
              </p:ext>
            </p:extLst>
          </p:nvPr>
        </p:nvGraphicFramePr>
        <p:xfrm>
          <a:off x="780878" y="5751796"/>
          <a:ext cx="11510981" cy="2585720"/>
        </p:xfrm>
        <a:graphic>
          <a:graphicData uri="http://schemas.openxmlformats.org/drawingml/2006/table">
            <a:tbl>
              <a:tblPr firstRow="1" bandRow="1">
                <a:tableStyleId>{69012ECD-51FC-41F1-AA8D-1B2483CD663E}</a:tableStyleId>
              </a:tblPr>
              <a:tblGrid>
                <a:gridCol w="14859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589093">
                  <a:extLst>
                    <a:ext uri="{9D8B030D-6E8A-4147-A177-3AD203B41FA5}">
                      <a16:colId xmlns:a16="http://schemas.microsoft.com/office/drawing/2014/main" val="20002"/>
                    </a:ext>
                  </a:extLst>
                </a:gridCol>
                <a:gridCol w="1918497">
                  <a:extLst>
                    <a:ext uri="{9D8B030D-6E8A-4147-A177-3AD203B41FA5}">
                      <a16:colId xmlns:a16="http://schemas.microsoft.com/office/drawing/2014/main" val="20003"/>
                    </a:ext>
                  </a:extLst>
                </a:gridCol>
                <a:gridCol w="1918497">
                  <a:extLst>
                    <a:ext uri="{9D8B030D-6E8A-4147-A177-3AD203B41FA5}">
                      <a16:colId xmlns:a16="http://schemas.microsoft.com/office/drawing/2014/main" val="20004"/>
                    </a:ext>
                  </a:extLst>
                </a:gridCol>
                <a:gridCol w="2162335">
                  <a:extLst>
                    <a:ext uri="{9D8B030D-6E8A-4147-A177-3AD203B41FA5}">
                      <a16:colId xmlns:a16="http://schemas.microsoft.com/office/drawing/2014/main" val="20005"/>
                    </a:ext>
                  </a:extLst>
                </a:gridCol>
                <a:gridCol w="1674659">
                  <a:extLst>
                    <a:ext uri="{9D8B030D-6E8A-4147-A177-3AD203B41FA5}">
                      <a16:colId xmlns:a16="http://schemas.microsoft.com/office/drawing/2014/main" val="20006"/>
                    </a:ext>
                  </a:extLst>
                </a:gridCol>
              </a:tblGrid>
              <a:tr h="370840">
                <a:tc gridSpan="7">
                  <a:txBody>
                    <a:bodyPr/>
                    <a:lstStyle/>
                    <a:p>
                      <a:r>
                        <a:rPr lang="en-AU" sz="1600" dirty="0">
                          <a:latin typeface="Montserrat"/>
                        </a:rPr>
                        <a:t>MENTEE’S CAREER</a:t>
                      </a:r>
                      <a:r>
                        <a:rPr lang="en-AU" sz="1600" baseline="0" dirty="0">
                          <a:latin typeface="Montserrat"/>
                        </a:rPr>
                        <a:t> SUMMARY</a:t>
                      </a:r>
                      <a:endParaRPr lang="en-AU" sz="1600" dirty="0">
                        <a:latin typeface="Montserrat"/>
                      </a:endParaRPr>
                    </a:p>
                  </a:txBody>
                  <a:tcPr>
                    <a:solidFill>
                      <a:srgbClr val="00587D"/>
                    </a:solidFill>
                  </a:tcPr>
                </a:tc>
                <a:tc hMerge="1">
                  <a:txBody>
                    <a:bodyPr/>
                    <a:lstStyle/>
                    <a:p>
                      <a:endParaRPr lang="en-AU" dirty="0"/>
                    </a:p>
                  </a:txBody>
                  <a:tcPr>
                    <a:solidFill>
                      <a:srgbClr val="00587D"/>
                    </a:solidFill>
                  </a:tcPr>
                </a:tc>
                <a:tc hMerge="1">
                  <a:txBody>
                    <a:bodyPr/>
                    <a:lstStyle/>
                    <a:p>
                      <a:endParaRPr lang="en-AU"/>
                    </a:p>
                  </a:txBody>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sz="1600" dirty="0">
                        <a:latin typeface="Montserrat"/>
                      </a:endParaRPr>
                    </a:p>
                  </a:txBody>
                  <a:tcPr/>
                </a:tc>
                <a:tc hMerge="1">
                  <a:txBody>
                    <a:bodyPr/>
                    <a:lstStyle/>
                    <a:p>
                      <a:endParaRPr lang="en-AU"/>
                    </a:p>
                  </a:txBody>
                  <a:tcPr/>
                </a:tc>
                <a:extLst>
                  <a:ext uri="{0D108BD9-81ED-4DB2-BD59-A6C34878D82A}">
                    <a16:rowId xmlns:a16="http://schemas.microsoft.com/office/drawing/2014/main" val="10000"/>
                  </a:ext>
                </a:extLst>
              </a:tr>
              <a:tr h="370840">
                <a:tc gridSpan="2">
                  <a:txBody>
                    <a:bodyPr/>
                    <a:lstStyle/>
                    <a:p>
                      <a:r>
                        <a:rPr lang="en-AU" sz="1400" b="1" dirty="0">
                          <a:latin typeface="Montserrat"/>
                        </a:rPr>
                        <a:t>PROFILE INCLUDING ANY SPECIFIC GOALS</a:t>
                      </a: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gridSpan="5">
                  <a:txBody>
                    <a:bodyPr/>
                    <a:lstStyle/>
                    <a:p>
                      <a:r>
                        <a:rPr lang="en-AU" sz="1400" b="0" dirty="0">
                          <a:latin typeface="Montserrat"/>
                        </a:rPr>
                        <a:t>E.g. I graduated from XYZ University in 2006 and commenced a career in FMCG marketing before moving across to professional services in 2009. I have since worked in </a:t>
                      </a:r>
                      <a:r>
                        <a:rPr lang="en-AU" sz="1400" b="0" dirty="0" err="1">
                          <a:latin typeface="Montserrat"/>
                        </a:rPr>
                        <a:t>comms</a:t>
                      </a:r>
                      <a:r>
                        <a:rPr lang="en-AU" sz="1400" b="0" dirty="0">
                          <a:latin typeface="Montserrat"/>
                        </a:rPr>
                        <a:t>/bus development/marketing roles with the view to heading up a BD stream in the future. My interests include brand management and on the weekends I love training for marathons!</a:t>
                      </a: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c hMerge="1">
                  <a:txBody>
                    <a:bodyPr/>
                    <a:lstStyle/>
                    <a:p>
                      <a:endParaRPr lang="en-AU" sz="1600" b="1" dirty="0">
                        <a:latin typeface="Montserrat"/>
                      </a:endParaRPr>
                    </a:p>
                  </a:txBody>
                  <a:tcPr/>
                </a:tc>
                <a:tc hMerge="1">
                  <a:txBody>
                    <a:bodyPr/>
                    <a:lstStyle/>
                    <a:p>
                      <a:endParaRPr lang="en-AU"/>
                    </a:p>
                  </a:txBody>
                  <a:tcPr/>
                </a:tc>
                <a:extLst>
                  <a:ext uri="{0D108BD9-81ED-4DB2-BD59-A6C34878D82A}">
                    <a16:rowId xmlns:a16="http://schemas.microsoft.com/office/drawing/2014/main" val="10001"/>
                  </a:ext>
                </a:extLst>
              </a:tr>
              <a:tr h="370840">
                <a:tc gridSpan="5">
                  <a:txBody>
                    <a:bodyPr/>
                    <a:lstStyle/>
                    <a:p>
                      <a:r>
                        <a:rPr lang="en-AU" sz="1400" b="1" dirty="0">
                          <a:latin typeface="Montserrat"/>
                        </a:rPr>
                        <a:t>CURRENT</a:t>
                      </a:r>
                      <a:r>
                        <a:rPr lang="en-AU" sz="1400" b="1" baseline="0" dirty="0">
                          <a:latin typeface="Montserrat"/>
                        </a:rPr>
                        <a:t> POSITION </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hMerge="1">
                  <a:txBody>
                    <a:bodyPr/>
                    <a:lstStyle/>
                    <a:p>
                      <a:endParaRPr lang="en-AU"/>
                    </a:p>
                  </a:txBody>
                  <a:tcPr/>
                </a:tc>
                <a:tc hMerge="1">
                  <a:txBody>
                    <a:bodyPr/>
                    <a:lstStyle/>
                    <a:p>
                      <a:endParaRPr lang="en-AU" sz="1600" b="1" dirty="0">
                        <a:latin typeface="Montserrat"/>
                      </a:endParaRPr>
                    </a:p>
                  </a:txBody>
                  <a:tcPr/>
                </a:tc>
                <a:tc hMerge="1">
                  <a:txBody>
                    <a:bodyPr/>
                    <a:lstStyle/>
                    <a:p>
                      <a:endParaRPr lang="en-AU" sz="1600" b="1" dirty="0">
                        <a:latin typeface="Montserrat"/>
                      </a:endParaRPr>
                    </a:p>
                  </a:txBody>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AU" sz="1400" b="1" dirty="0">
                          <a:latin typeface="Montserrat"/>
                        </a:rPr>
                        <a:t>TITLE/ROLE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2">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a:p>
                  </a:txBody>
                  <a:tcPr/>
                </a:tc>
                <a:tc>
                  <a:txBody>
                    <a:bodyPr/>
                    <a:lstStyle/>
                    <a:p>
                      <a:r>
                        <a:rPr lang="en-AU" sz="1400" b="1" dirty="0">
                          <a:latin typeface="Montserrat"/>
                        </a:rPr>
                        <a:t>COMPANY</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LENGTH OF TENURE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3"/>
                  </a:ext>
                </a:extLst>
              </a:tr>
              <a:tr h="370840">
                <a:tc gridSpan="7">
                  <a:txBody>
                    <a:bodyPr/>
                    <a:lstStyle/>
                    <a:p>
                      <a:r>
                        <a:rPr lang="en-AU" sz="1400" b="1" dirty="0">
                          <a:latin typeface="Montserrat"/>
                        </a:rPr>
                        <a:t>PREVIOUS POSITION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sz="1400" b="1" dirty="0">
                        <a:latin typeface="Montserrat"/>
                      </a:endParaRPr>
                    </a:p>
                  </a:txBody>
                  <a:tcPr/>
                </a:tc>
                <a:tc hMerge="1">
                  <a:txBody>
                    <a:bodyPr/>
                    <a:lstStyle/>
                    <a:p>
                      <a:endParaRPr lang="en-AU"/>
                    </a:p>
                  </a:txBody>
                  <a:tcPr/>
                </a:tc>
                <a:tc hMerge="1">
                  <a:txBody>
                    <a:bodyPr/>
                    <a:lstStyle/>
                    <a:p>
                      <a:endParaRPr lang="en-AU" sz="1400" b="1" dirty="0">
                        <a:latin typeface="Montserrat"/>
                      </a:endParaRPr>
                    </a:p>
                  </a:txBody>
                  <a:tcPr/>
                </a:tc>
                <a:tc hMerge="1">
                  <a:txBody>
                    <a:bodyPr/>
                    <a:lstStyle/>
                    <a:p>
                      <a:endParaRPr lang="en-AU" sz="1400" b="1" dirty="0">
                        <a:latin typeface="Montserrat"/>
                      </a:endParaRPr>
                    </a:p>
                  </a:txBody>
                  <a:tcPr/>
                </a:tc>
                <a:tc hMerge="1">
                  <a:txBody>
                    <a:bodyPr/>
                    <a:lstStyle/>
                    <a:p>
                      <a:endParaRPr lang="en-AU" sz="1400" b="1" dirty="0">
                        <a:latin typeface="Montserrat"/>
                      </a:endParaRPr>
                    </a:p>
                  </a:txBody>
                  <a:tcPr/>
                </a:tc>
                <a:tc hMerge="1">
                  <a:txBody>
                    <a:bodyPr/>
                    <a:lstStyle/>
                    <a:p>
                      <a:endParaRPr lang="en-AU"/>
                    </a:p>
                  </a:txBody>
                  <a:tcPr/>
                </a:tc>
                <a:extLst>
                  <a:ext uri="{0D108BD9-81ED-4DB2-BD59-A6C34878D82A}">
                    <a16:rowId xmlns:a16="http://schemas.microsoft.com/office/drawing/2014/main" val="10004"/>
                  </a:ext>
                </a:extLst>
              </a:tr>
              <a:tr h="370840">
                <a:tc>
                  <a:txBody>
                    <a:bodyPr/>
                    <a:lstStyle/>
                    <a:p>
                      <a:r>
                        <a:rPr lang="en-AU" sz="1400" b="1" dirty="0">
                          <a:latin typeface="Montserrat"/>
                        </a:rPr>
                        <a:t>TITLE/ROLE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2">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a:p>
                  </a:txBody>
                  <a:tcPr/>
                </a:tc>
                <a:tc>
                  <a:txBody>
                    <a:bodyPr/>
                    <a:lstStyle/>
                    <a:p>
                      <a:r>
                        <a:rPr lang="en-AU" sz="1400" b="1" dirty="0">
                          <a:latin typeface="Montserrat"/>
                        </a:rPr>
                        <a:t>COMPANY</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LENGTH OF TENURE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6738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19095" y="2590800"/>
            <a:ext cx="11572763" cy="6519862"/>
          </a:xfrm>
          <a:prstGeom prst="rect">
            <a:avLst/>
          </a:prstGeom>
        </p:spPr>
        <p:txBody>
          <a:bodyPr vert="horz" wrap="square" lIns="0" tIns="0" rIns="0" bIns="0" rtlCol="0">
            <a:spAutoFit/>
          </a:bodyPr>
          <a:lstStyle/>
          <a:p>
            <a:pPr marL="12700" marR="904875">
              <a:lnSpc>
                <a:spcPct val="119000"/>
              </a:lnSpc>
              <a:spcAft>
                <a:spcPts val="600"/>
              </a:spcAft>
            </a:pPr>
            <a:r>
              <a:rPr lang="en-AU" sz="2400" spc="-35" dirty="0">
                <a:solidFill>
                  <a:srgbClr val="090204"/>
                </a:solidFill>
                <a:latin typeface="Montserrat-Medium"/>
                <a:cs typeface="Montserrat-Medium"/>
              </a:rPr>
              <a:t>INVOLVEMENT IN THE ICON MENTORING PROGRAM</a:t>
            </a:r>
          </a:p>
          <a:p>
            <a:pPr marL="355600" marR="904875" indent="-342900">
              <a:lnSpc>
                <a:spcPct val="119000"/>
              </a:lnSpc>
              <a:buAutoNum type="arabicPeriod"/>
            </a:pPr>
            <a:r>
              <a:rPr lang="en-AU" spc="-35" dirty="0">
                <a:solidFill>
                  <a:srgbClr val="090204"/>
                </a:solidFill>
                <a:latin typeface="Montserrat-Medium"/>
                <a:cs typeface="Montserrat-Medium"/>
              </a:rPr>
              <a:t>Why do you want to be involved in the ICON Mentoring Program?</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What are you looking for from your mentoring relationship?</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What are the characteristics of your ideal mentor?</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Ideally, what type of organisation would your mentor work for (Legal/Accounting/Engineering/Consulting/Property &amp; architecture/Technology/Management/Banking/Finance)?</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Ideally, what position would your mentor hold within their organisation?</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Any other comments?</a:t>
            </a:r>
          </a:p>
          <a:p>
            <a:pPr marL="355600" marR="904875" indent="-342900">
              <a:lnSpc>
                <a:spcPct val="119000"/>
              </a:lnSpc>
              <a:buAutoNum type="arabicPeriod"/>
            </a:pPr>
            <a:endParaRPr lang="en-US" spc="-35" dirty="0">
              <a:solidFill>
                <a:srgbClr val="090204"/>
              </a:solidFill>
              <a:latin typeface="Montserrat-Medium"/>
              <a:cs typeface="Montserrat-Medium"/>
            </a:endParaRPr>
          </a:p>
          <a:p>
            <a:pPr marL="12700" marR="904875">
              <a:lnSpc>
                <a:spcPct val="119000"/>
              </a:lnSpc>
            </a:pPr>
            <a:r>
              <a:rPr lang="en-US" sz="1200" spc="-35" dirty="0">
                <a:solidFill>
                  <a:srgbClr val="090204"/>
                </a:solidFill>
                <a:latin typeface="Montserrat-Medium"/>
                <a:cs typeface="Montserrat-Medium"/>
              </a:rPr>
              <a:t>*</a:t>
            </a:r>
            <a:r>
              <a:rPr lang="en-AU" sz="1050" spc="-35" dirty="0">
                <a:solidFill>
                  <a:srgbClr val="090204"/>
                </a:solidFill>
                <a:latin typeface="Montserrat-Medium"/>
                <a:cs typeface="Montserrat-Medium"/>
              </a:rPr>
              <a:t>While every effort will be made to meet your  request  in some cases we will not be able to meet all of your requests. Where this is not possible we will work to ensure the best fit for your career aspirations. </a:t>
            </a:r>
            <a:endParaRPr lang="en-AU" spc="-35" dirty="0">
              <a:solidFill>
                <a:srgbClr val="090204"/>
              </a:solidFill>
              <a:latin typeface="Montserrat-Medium"/>
              <a:cs typeface="Montserrat-Medium"/>
            </a:endParaRPr>
          </a:p>
        </p:txBody>
      </p:sp>
      <p:sp>
        <p:nvSpPr>
          <p:cNvPr id="4" name="object 4"/>
          <p:cNvSpPr txBox="1">
            <a:spLocks noGrp="1"/>
          </p:cNvSpPr>
          <p:nvPr>
            <p:ph type="title"/>
          </p:nvPr>
        </p:nvSpPr>
        <p:spPr>
          <a:xfrm>
            <a:off x="749300" y="2070916"/>
            <a:ext cx="8115300" cy="397545"/>
          </a:xfrm>
          <a:prstGeom prst="rect">
            <a:avLst/>
          </a:prstGeom>
        </p:spPr>
        <p:txBody>
          <a:bodyPr vert="horz" wrap="square" lIns="0" tIns="0" rIns="0" bIns="0" rtlCol="0">
            <a:spAutoFit/>
          </a:bodyPr>
          <a:lstStyle/>
          <a:p>
            <a:pPr marL="12700">
              <a:lnSpc>
                <a:spcPts val="3080"/>
              </a:lnSpc>
            </a:pPr>
            <a:r>
              <a:rPr lang="en-AU" spc="-55" dirty="0"/>
              <a:t>MENTEE APPLICATION – PROGRAM</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214182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749300" y="2070916"/>
            <a:ext cx="7962900" cy="397545"/>
          </a:xfrm>
          <a:prstGeom prst="rect">
            <a:avLst/>
          </a:prstGeom>
        </p:spPr>
        <p:txBody>
          <a:bodyPr vert="horz" wrap="square" lIns="0" tIns="0" rIns="0" bIns="0" rtlCol="0">
            <a:spAutoFit/>
          </a:bodyPr>
          <a:lstStyle/>
          <a:p>
            <a:pPr marL="12700">
              <a:lnSpc>
                <a:spcPts val="3080"/>
              </a:lnSpc>
            </a:pPr>
            <a:r>
              <a:rPr lang="en-AU" spc="-55" dirty="0"/>
              <a:t>MENTOR APPLICATION</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graphicFrame>
        <p:nvGraphicFramePr>
          <p:cNvPr id="5" name="Table 4"/>
          <p:cNvGraphicFramePr>
            <a:graphicFrameLocks noGrp="1"/>
          </p:cNvGraphicFramePr>
          <p:nvPr>
            <p:extLst>
              <p:ext uri="{D42A27DB-BD31-4B8C-83A1-F6EECF244321}">
                <p14:modId xmlns:p14="http://schemas.microsoft.com/office/powerpoint/2010/main" val="45292883"/>
              </p:ext>
            </p:extLst>
          </p:nvPr>
        </p:nvGraphicFramePr>
        <p:xfrm>
          <a:off x="780878" y="2690717"/>
          <a:ext cx="11510980" cy="2966720"/>
        </p:xfrm>
        <a:graphic>
          <a:graphicData uri="http://schemas.openxmlformats.org/drawingml/2006/table">
            <a:tbl>
              <a:tblPr firstRow="1" bandRow="1">
                <a:tableStyleId>{69012ECD-51FC-41F1-AA8D-1B2483CD663E}</a:tableStyleId>
              </a:tblPr>
              <a:tblGrid>
                <a:gridCol w="2877745">
                  <a:extLst>
                    <a:ext uri="{9D8B030D-6E8A-4147-A177-3AD203B41FA5}">
                      <a16:colId xmlns:a16="http://schemas.microsoft.com/office/drawing/2014/main" val="20000"/>
                    </a:ext>
                  </a:extLst>
                </a:gridCol>
                <a:gridCol w="2877745">
                  <a:extLst>
                    <a:ext uri="{9D8B030D-6E8A-4147-A177-3AD203B41FA5}">
                      <a16:colId xmlns:a16="http://schemas.microsoft.com/office/drawing/2014/main" val="20001"/>
                    </a:ext>
                  </a:extLst>
                </a:gridCol>
                <a:gridCol w="2877745">
                  <a:extLst>
                    <a:ext uri="{9D8B030D-6E8A-4147-A177-3AD203B41FA5}">
                      <a16:colId xmlns:a16="http://schemas.microsoft.com/office/drawing/2014/main" val="20002"/>
                    </a:ext>
                  </a:extLst>
                </a:gridCol>
                <a:gridCol w="2877745">
                  <a:extLst>
                    <a:ext uri="{9D8B030D-6E8A-4147-A177-3AD203B41FA5}">
                      <a16:colId xmlns:a16="http://schemas.microsoft.com/office/drawing/2014/main" val="20003"/>
                    </a:ext>
                  </a:extLst>
                </a:gridCol>
              </a:tblGrid>
              <a:tr h="370840">
                <a:tc gridSpan="4">
                  <a:txBody>
                    <a:bodyPr/>
                    <a:lstStyle/>
                    <a:p>
                      <a:r>
                        <a:rPr lang="en-AU" sz="1600" dirty="0">
                          <a:latin typeface="Montserrat"/>
                        </a:rPr>
                        <a:t>MENTOR’S PERSONAL DETAILS</a:t>
                      </a:r>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extLst>
                  <a:ext uri="{0D108BD9-81ED-4DB2-BD59-A6C34878D82A}">
                    <a16:rowId xmlns:a16="http://schemas.microsoft.com/office/drawing/2014/main" val="10000"/>
                  </a:ext>
                </a:extLst>
              </a:tr>
              <a:tr h="370840">
                <a:tc>
                  <a:txBody>
                    <a:bodyPr/>
                    <a:lstStyle/>
                    <a:p>
                      <a:r>
                        <a:rPr lang="en-AU" sz="1400" b="1" dirty="0">
                          <a:latin typeface="Montserrat"/>
                        </a:rPr>
                        <a:t>STATE</a:t>
                      </a: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extLst>
                  <a:ext uri="{0D108BD9-81ED-4DB2-BD59-A6C34878D82A}">
                    <a16:rowId xmlns:a16="http://schemas.microsoft.com/office/drawing/2014/main" val="10001"/>
                  </a:ext>
                </a:extLst>
              </a:tr>
              <a:tr h="370840">
                <a:tc>
                  <a:txBody>
                    <a:bodyPr/>
                    <a:lstStyle/>
                    <a:p>
                      <a:r>
                        <a:rPr lang="en-AU" sz="1400" b="1" dirty="0">
                          <a:latin typeface="Montserrat"/>
                        </a:rPr>
                        <a:t>FIRST NAME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LAST NAME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AU" sz="1400" b="1" dirty="0">
                          <a:latin typeface="Montserrat"/>
                        </a:rPr>
                        <a:t>JOB TITLE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COMPANY</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AU" sz="1400" b="1" dirty="0">
                          <a:latin typeface="Montserrat"/>
                        </a:rPr>
                        <a:t>OFFICE ADDRESS</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extLst>
                  <a:ext uri="{0D108BD9-81ED-4DB2-BD59-A6C34878D82A}">
                    <a16:rowId xmlns:a16="http://schemas.microsoft.com/office/drawing/2014/main" val="10004"/>
                  </a:ext>
                </a:extLst>
              </a:tr>
              <a:tr h="370840">
                <a:tc>
                  <a:txBody>
                    <a:bodyPr/>
                    <a:lstStyle/>
                    <a:p>
                      <a:r>
                        <a:rPr lang="en-AU" sz="1400" b="1" dirty="0">
                          <a:latin typeface="Montserrat"/>
                        </a:rPr>
                        <a:t>OFFICE</a:t>
                      </a:r>
                      <a:r>
                        <a:rPr lang="en-AU" sz="1400" b="1" baseline="0" dirty="0">
                          <a:latin typeface="Montserrat"/>
                        </a:rPr>
                        <a:t> PHONE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EMAIL</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AU" sz="1400" b="1" dirty="0">
                          <a:latin typeface="Montserrat"/>
                        </a:rPr>
                        <a:t>MOBILE PHONE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YEARS’ EXPERIENCE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AU" sz="1400" b="1" dirty="0">
                          <a:latin typeface="Montserrat"/>
                        </a:rPr>
                        <a:t>LINK TO LINKEDIN PROFILE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extLst>
                  <a:ext uri="{0D108BD9-81ED-4DB2-BD59-A6C34878D82A}">
                    <a16:rowId xmlns:a16="http://schemas.microsoft.com/office/drawing/2014/main" val="1000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79532583"/>
              </p:ext>
            </p:extLst>
          </p:nvPr>
        </p:nvGraphicFramePr>
        <p:xfrm>
          <a:off x="780878" y="5751796"/>
          <a:ext cx="11510981" cy="2057400"/>
        </p:xfrm>
        <a:graphic>
          <a:graphicData uri="http://schemas.openxmlformats.org/drawingml/2006/table">
            <a:tbl>
              <a:tblPr firstRow="1" bandRow="1">
                <a:tableStyleId>{69012ECD-51FC-41F1-AA8D-1B2483CD663E}</a:tableStyleId>
              </a:tblPr>
              <a:tblGrid>
                <a:gridCol w="14859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589093">
                  <a:extLst>
                    <a:ext uri="{9D8B030D-6E8A-4147-A177-3AD203B41FA5}">
                      <a16:colId xmlns:a16="http://schemas.microsoft.com/office/drawing/2014/main" val="20002"/>
                    </a:ext>
                  </a:extLst>
                </a:gridCol>
                <a:gridCol w="1918497">
                  <a:extLst>
                    <a:ext uri="{9D8B030D-6E8A-4147-A177-3AD203B41FA5}">
                      <a16:colId xmlns:a16="http://schemas.microsoft.com/office/drawing/2014/main" val="20003"/>
                    </a:ext>
                  </a:extLst>
                </a:gridCol>
                <a:gridCol w="1918497">
                  <a:extLst>
                    <a:ext uri="{9D8B030D-6E8A-4147-A177-3AD203B41FA5}">
                      <a16:colId xmlns:a16="http://schemas.microsoft.com/office/drawing/2014/main" val="20004"/>
                    </a:ext>
                  </a:extLst>
                </a:gridCol>
                <a:gridCol w="2162335">
                  <a:extLst>
                    <a:ext uri="{9D8B030D-6E8A-4147-A177-3AD203B41FA5}">
                      <a16:colId xmlns:a16="http://schemas.microsoft.com/office/drawing/2014/main" val="20005"/>
                    </a:ext>
                  </a:extLst>
                </a:gridCol>
                <a:gridCol w="1674659">
                  <a:extLst>
                    <a:ext uri="{9D8B030D-6E8A-4147-A177-3AD203B41FA5}">
                      <a16:colId xmlns:a16="http://schemas.microsoft.com/office/drawing/2014/main" val="20006"/>
                    </a:ext>
                  </a:extLst>
                </a:gridCol>
              </a:tblGrid>
              <a:tr h="370840">
                <a:tc gridSpan="7">
                  <a:txBody>
                    <a:bodyPr/>
                    <a:lstStyle/>
                    <a:p>
                      <a:r>
                        <a:rPr lang="en-AU" sz="1600" dirty="0">
                          <a:latin typeface="Montserrat"/>
                        </a:rPr>
                        <a:t>MENTOR’S CAREER</a:t>
                      </a:r>
                      <a:r>
                        <a:rPr lang="en-AU" sz="1600" baseline="0" dirty="0">
                          <a:latin typeface="Montserrat"/>
                        </a:rPr>
                        <a:t> SUMMARY</a:t>
                      </a:r>
                      <a:endParaRPr lang="en-AU" sz="1600" dirty="0">
                        <a:latin typeface="Montserrat"/>
                      </a:endParaRPr>
                    </a:p>
                  </a:txBody>
                  <a:tcPr>
                    <a:solidFill>
                      <a:srgbClr val="00587D"/>
                    </a:solidFill>
                  </a:tcPr>
                </a:tc>
                <a:tc hMerge="1">
                  <a:txBody>
                    <a:bodyPr/>
                    <a:lstStyle/>
                    <a:p>
                      <a:endParaRPr lang="en-AU" dirty="0"/>
                    </a:p>
                  </a:txBody>
                  <a:tcPr>
                    <a:solidFill>
                      <a:srgbClr val="00587D"/>
                    </a:solidFill>
                  </a:tcPr>
                </a:tc>
                <a:tc hMerge="1">
                  <a:txBody>
                    <a:bodyPr/>
                    <a:lstStyle/>
                    <a:p>
                      <a:endParaRPr lang="en-AU"/>
                    </a:p>
                  </a:txBody>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sz="1600" dirty="0">
                        <a:latin typeface="Montserrat"/>
                      </a:endParaRPr>
                    </a:p>
                  </a:txBody>
                  <a:tcPr/>
                </a:tc>
                <a:tc hMerge="1">
                  <a:txBody>
                    <a:bodyPr/>
                    <a:lstStyle/>
                    <a:p>
                      <a:endParaRPr lang="en-AU"/>
                    </a:p>
                  </a:txBody>
                  <a:tcPr/>
                </a:tc>
                <a:extLst>
                  <a:ext uri="{0D108BD9-81ED-4DB2-BD59-A6C34878D82A}">
                    <a16:rowId xmlns:a16="http://schemas.microsoft.com/office/drawing/2014/main" val="10000"/>
                  </a:ext>
                </a:extLst>
              </a:tr>
              <a:tr h="370840">
                <a:tc gridSpan="2">
                  <a:txBody>
                    <a:bodyPr/>
                    <a:lstStyle/>
                    <a:p>
                      <a:r>
                        <a:rPr lang="en-AU" sz="1400" b="1" dirty="0">
                          <a:latin typeface="Montserrat"/>
                        </a:rPr>
                        <a:t>PROFILE INCLUDING ANY SPECIFIC GOALS</a:t>
                      </a: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gridSpan="5">
                  <a:txBody>
                    <a:bodyPr/>
                    <a:lstStyle/>
                    <a:p>
                      <a:r>
                        <a:rPr lang="en-AU" sz="1400" b="0" dirty="0">
                          <a:latin typeface="Montserrat"/>
                        </a:rPr>
                        <a:t>E.g. I graduated from XYZ University in 2006 and commenced a career in FMCG marketing before moving across to professional services in 2009. I have since worked in </a:t>
                      </a:r>
                      <a:r>
                        <a:rPr lang="en-AU" sz="1400" b="0" dirty="0" err="1">
                          <a:latin typeface="Montserrat"/>
                        </a:rPr>
                        <a:t>comms</a:t>
                      </a:r>
                      <a:r>
                        <a:rPr lang="en-AU" sz="1400" b="0" dirty="0">
                          <a:latin typeface="Montserrat"/>
                        </a:rPr>
                        <a:t>/bus development/marketing roles with the view to heading up a BD stream in the future. My interests include brand management and on the weekends I love training for marathons!</a:t>
                      </a: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c hMerge="1">
                  <a:txBody>
                    <a:bodyPr/>
                    <a:lstStyle/>
                    <a:p>
                      <a:endParaRPr lang="en-AU" sz="1600" b="1" dirty="0">
                        <a:latin typeface="Montserrat"/>
                      </a:endParaRPr>
                    </a:p>
                  </a:txBody>
                  <a:tcPr/>
                </a:tc>
                <a:tc hMerge="1">
                  <a:txBody>
                    <a:bodyPr/>
                    <a:lstStyle/>
                    <a:p>
                      <a:endParaRPr lang="en-AU"/>
                    </a:p>
                  </a:txBody>
                  <a:tcPr/>
                </a:tc>
                <a:extLst>
                  <a:ext uri="{0D108BD9-81ED-4DB2-BD59-A6C34878D82A}">
                    <a16:rowId xmlns:a16="http://schemas.microsoft.com/office/drawing/2014/main" val="10001"/>
                  </a:ext>
                </a:extLst>
              </a:tr>
              <a:tr h="370840">
                <a:tc gridSpan="5">
                  <a:txBody>
                    <a:bodyPr/>
                    <a:lstStyle/>
                    <a:p>
                      <a:r>
                        <a:rPr lang="en-AU" sz="1400" b="1" dirty="0">
                          <a:latin typeface="Montserrat"/>
                        </a:rPr>
                        <a:t>CURRENT</a:t>
                      </a:r>
                      <a:r>
                        <a:rPr lang="en-AU" sz="1400" b="1" baseline="0" dirty="0">
                          <a:latin typeface="Montserrat"/>
                        </a:rPr>
                        <a:t> POSITION </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hMerge="1">
                  <a:txBody>
                    <a:bodyPr/>
                    <a:lstStyle/>
                    <a:p>
                      <a:endParaRPr lang="en-AU"/>
                    </a:p>
                  </a:txBody>
                  <a:tcPr/>
                </a:tc>
                <a:tc hMerge="1">
                  <a:txBody>
                    <a:bodyPr/>
                    <a:lstStyle/>
                    <a:p>
                      <a:endParaRPr lang="en-AU" sz="1600" b="1" dirty="0">
                        <a:latin typeface="Montserrat"/>
                      </a:endParaRPr>
                    </a:p>
                  </a:txBody>
                  <a:tcPr/>
                </a:tc>
                <a:tc hMerge="1">
                  <a:txBody>
                    <a:bodyPr/>
                    <a:lstStyle/>
                    <a:p>
                      <a:endParaRPr lang="en-AU" sz="1600" b="1" dirty="0">
                        <a:latin typeface="Montserrat"/>
                      </a:endParaRPr>
                    </a:p>
                  </a:txBody>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AU" sz="1400" b="1" dirty="0">
                          <a:latin typeface="Montserrat"/>
                        </a:rPr>
                        <a:t>TITLE/ROLE</a:t>
                      </a: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2">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a:p>
                  </a:txBody>
                  <a:tcPr/>
                </a:tc>
                <a:tc>
                  <a:txBody>
                    <a:bodyPr/>
                    <a:lstStyle/>
                    <a:p>
                      <a:r>
                        <a:rPr lang="en-AU" sz="1400" b="1" dirty="0">
                          <a:latin typeface="Montserrat"/>
                        </a:rPr>
                        <a:t>COMPANY</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a:latin typeface="Montserrat"/>
                        </a:rPr>
                        <a:t>LENGTH OF TENURE</a:t>
                      </a: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2582570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19095" y="2590800"/>
            <a:ext cx="11572763" cy="5109925"/>
          </a:xfrm>
          <a:prstGeom prst="rect">
            <a:avLst/>
          </a:prstGeom>
        </p:spPr>
        <p:txBody>
          <a:bodyPr vert="horz" wrap="square" lIns="0" tIns="0" rIns="0" bIns="0" rtlCol="0">
            <a:spAutoFit/>
          </a:bodyPr>
          <a:lstStyle/>
          <a:p>
            <a:pPr marL="12700" marR="904875">
              <a:lnSpc>
                <a:spcPct val="119000"/>
              </a:lnSpc>
              <a:spcAft>
                <a:spcPts val="600"/>
              </a:spcAft>
            </a:pPr>
            <a:r>
              <a:rPr lang="en-AU" sz="2400" spc="-35" dirty="0">
                <a:solidFill>
                  <a:srgbClr val="090204"/>
                </a:solidFill>
                <a:latin typeface="Montserrat-Medium"/>
                <a:cs typeface="Montserrat-Medium"/>
              </a:rPr>
              <a:t>INVOLVEMENT IN THE ICON MENTORING PROGRAM</a:t>
            </a:r>
          </a:p>
          <a:p>
            <a:pPr marL="355600" marR="904875" indent="-342900">
              <a:lnSpc>
                <a:spcPct val="119000"/>
              </a:lnSpc>
              <a:buAutoNum type="arabicPeriod"/>
            </a:pPr>
            <a:r>
              <a:rPr lang="en-AU" spc="-35" dirty="0">
                <a:solidFill>
                  <a:srgbClr val="090204"/>
                </a:solidFill>
                <a:latin typeface="Montserrat-Medium"/>
                <a:cs typeface="Montserrat-Medium"/>
              </a:rPr>
              <a:t>Why do you want to be involved in the ICON Mentoring Program?</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What do you expect to bring to a mentoring relationship?</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What are the characteristics of your </a:t>
            </a:r>
            <a:r>
              <a:rPr lang="en-AU" spc="-35">
                <a:solidFill>
                  <a:srgbClr val="090204"/>
                </a:solidFill>
                <a:latin typeface="Montserrat-Medium"/>
                <a:cs typeface="Montserrat-Medium"/>
              </a:rPr>
              <a:t>ideal mentee?</a:t>
            </a: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Do you have any preference on the type of organisation your mentee would work for (Legal/Accounting/Engineering/Consulting/Property &amp; architecture/Technology/Management/Banking/Finance)?</a:t>
            </a: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endParaRPr lang="en-AU" spc="-35" dirty="0">
              <a:solidFill>
                <a:srgbClr val="090204"/>
              </a:solidFill>
              <a:latin typeface="Montserrat-Medium"/>
              <a:cs typeface="Montserrat-Medium"/>
            </a:endParaRPr>
          </a:p>
          <a:p>
            <a:pPr marL="355600" marR="904875" indent="-342900">
              <a:lnSpc>
                <a:spcPct val="119000"/>
              </a:lnSpc>
              <a:buAutoNum type="arabicPeriod"/>
            </a:pPr>
            <a:r>
              <a:rPr lang="en-AU" spc="-35" dirty="0">
                <a:solidFill>
                  <a:srgbClr val="090204"/>
                </a:solidFill>
                <a:latin typeface="Montserrat-Medium"/>
                <a:cs typeface="Montserrat-Medium"/>
              </a:rPr>
              <a:t>Any other comments?</a:t>
            </a:r>
          </a:p>
        </p:txBody>
      </p:sp>
      <p:sp>
        <p:nvSpPr>
          <p:cNvPr id="4" name="object 4"/>
          <p:cNvSpPr txBox="1">
            <a:spLocks noGrp="1"/>
          </p:cNvSpPr>
          <p:nvPr>
            <p:ph type="title"/>
          </p:nvPr>
        </p:nvSpPr>
        <p:spPr>
          <a:xfrm>
            <a:off x="749300" y="2070916"/>
            <a:ext cx="7658100" cy="397545"/>
          </a:xfrm>
          <a:prstGeom prst="rect">
            <a:avLst/>
          </a:prstGeom>
        </p:spPr>
        <p:txBody>
          <a:bodyPr vert="horz" wrap="square" lIns="0" tIns="0" rIns="0" bIns="0" rtlCol="0">
            <a:spAutoFit/>
          </a:bodyPr>
          <a:lstStyle/>
          <a:p>
            <a:pPr marL="12700">
              <a:lnSpc>
                <a:spcPts val="3080"/>
              </a:lnSpc>
            </a:pPr>
            <a:r>
              <a:rPr lang="en-AU" spc="-55" dirty="0"/>
              <a:t>MENTOR APPLICATION</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2068503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94C7"/>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3987" y="596900"/>
            <a:ext cx="1987550" cy="1003300"/>
          </a:xfrm>
          <a:prstGeom prst="rect">
            <a:avLst/>
          </a:prstGeom>
        </p:spPr>
      </p:pic>
      <p:sp>
        <p:nvSpPr>
          <p:cNvPr id="6" name="object 3"/>
          <p:cNvSpPr/>
          <p:nvPr/>
        </p:nvSpPr>
        <p:spPr>
          <a:xfrm>
            <a:off x="762000" y="4883708"/>
            <a:ext cx="7150100" cy="4113529"/>
          </a:xfrm>
          <a:custGeom>
            <a:avLst/>
            <a:gdLst/>
            <a:ahLst/>
            <a:cxnLst/>
            <a:rect l="l" t="t" r="r" b="b"/>
            <a:pathLst>
              <a:path w="7150100" h="4113529">
                <a:moveTo>
                  <a:pt x="0" y="4113415"/>
                </a:moveTo>
                <a:lnTo>
                  <a:pt x="7150100" y="4113415"/>
                </a:lnTo>
                <a:lnTo>
                  <a:pt x="7150100" y="0"/>
                </a:lnTo>
                <a:lnTo>
                  <a:pt x="0" y="0"/>
                </a:lnTo>
                <a:lnTo>
                  <a:pt x="0" y="4113415"/>
                </a:lnTo>
                <a:close/>
              </a:path>
            </a:pathLst>
          </a:custGeom>
          <a:solidFill>
            <a:schemeClr val="bg1"/>
          </a:solidFill>
        </p:spPr>
        <p:txBody>
          <a:bodyPr wrap="square" lIns="0" tIns="0" rIns="0" bIns="0" rtlCol="0"/>
          <a:lstStyle/>
          <a:p>
            <a:endParaRPr>
              <a:solidFill>
                <a:prstClr val="black"/>
              </a:solidFill>
            </a:endParaRPr>
          </a:p>
        </p:txBody>
      </p:sp>
      <p:sp>
        <p:nvSpPr>
          <p:cNvPr id="2" name="object 2"/>
          <p:cNvSpPr txBox="1"/>
          <p:nvPr/>
        </p:nvSpPr>
        <p:spPr>
          <a:xfrm>
            <a:off x="1181100" y="5324087"/>
            <a:ext cx="4711700" cy="1905650"/>
          </a:xfrm>
          <a:prstGeom prst="rect">
            <a:avLst/>
          </a:prstGeom>
        </p:spPr>
        <p:txBody>
          <a:bodyPr vert="horz" wrap="square" lIns="0" tIns="0" rIns="0" bIns="0" rtlCol="0">
            <a:spAutoFit/>
          </a:bodyPr>
          <a:lstStyle/>
          <a:p>
            <a:pPr marL="12700" marR="7620">
              <a:lnSpc>
                <a:spcPct val="75000"/>
              </a:lnSpc>
            </a:pPr>
            <a:r>
              <a:rPr lang="en-AU" sz="4000" b="1" spc="-35" dirty="0">
                <a:solidFill>
                  <a:srgbClr val="0094C7"/>
                </a:solidFill>
                <a:latin typeface="Montserrat"/>
                <a:cs typeface="Montserrat"/>
              </a:rPr>
              <a:t>MENTORING PROGRAM CONTACT</a:t>
            </a:r>
            <a:endParaRPr sz="4000" dirty="0">
              <a:solidFill>
                <a:prstClr val="black"/>
              </a:solidFill>
              <a:latin typeface="Montserrat"/>
              <a:cs typeface="Montserrat"/>
            </a:endParaRPr>
          </a:p>
          <a:p>
            <a:pPr marL="12700">
              <a:spcBef>
                <a:spcPts val="700"/>
              </a:spcBef>
            </a:pPr>
            <a:r>
              <a:rPr lang="en-AU" sz="1400" b="1" spc="-10" dirty="0">
                <a:solidFill>
                  <a:srgbClr val="003864"/>
                </a:solidFill>
                <a:latin typeface="Montserrat-Medium"/>
                <a:cs typeface="Montserrat-Medium"/>
              </a:rPr>
              <a:t>Karen Kalkaus</a:t>
            </a:r>
            <a:br>
              <a:rPr lang="en-AU" sz="1400" spc="-10" dirty="0">
                <a:solidFill>
                  <a:srgbClr val="003864"/>
                </a:solidFill>
                <a:latin typeface="Montserrat-Medium"/>
                <a:cs typeface="Montserrat-Medium"/>
              </a:rPr>
            </a:br>
            <a:r>
              <a:rPr lang="en-AU" sz="1400" spc="-10" dirty="0">
                <a:solidFill>
                  <a:srgbClr val="003864"/>
                </a:solidFill>
                <a:latin typeface="Montserrat-Medium"/>
                <a:cs typeface="Montserrat-Medium"/>
              </a:rPr>
              <a:t>kkalkaus@bbscommunications.com.au | +61 7 32221 6711</a:t>
            </a:r>
          </a:p>
        </p:txBody>
      </p:sp>
      <p:sp>
        <p:nvSpPr>
          <p:cNvPr id="3" name="object 3"/>
          <p:cNvSpPr/>
          <p:nvPr/>
        </p:nvSpPr>
        <p:spPr>
          <a:xfrm>
            <a:off x="12149680" y="5003460"/>
            <a:ext cx="855344" cy="3791585"/>
          </a:xfrm>
          <a:custGeom>
            <a:avLst/>
            <a:gdLst/>
            <a:ahLst/>
            <a:cxnLst/>
            <a:rect l="l" t="t" r="r" b="b"/>
            <a:pathLst>
              <a:path w="855344" h="3791584">
                <a:moveTo>
                  <a:pt x="855118" y="0"/>
                </a:moveTo>
                <a:lnTo>
                  <a:pt x="819211" y="32328"/>
                </a:lnTo>
                <a:lnTo>
                  <a:pt x="784385" y="64901"/>
                </a:lnTo>
                <a:lnTo>
                  <a:pt x="750179" y="98118"/>
                </a:lnTo>
                <a:lnTo>
                  <a:pt x="716601" y="131970"/>
                </a:lnTo>
                <a:lnTo>
                  <a:pt x="683663" y="166447"/>
                </a:lnTo>
                <a:lnTo>
                  <a:pt x="651373" y="201539"/>
                </a:lnTo>
                <a:lnTo>
                  <a:pt x="619740" y="237236"/>
                </a:lnTo>
                <a:lnTo>
                  <a:pt x="588776" y="273529"/>
                </a:lnTo>
                <a:lnTo>
                  <a:pt x="558488" y="310409"/>
                </a:lnTo>
                <a:lnTo>
                  <a:pt x="528888" y="347865"/>
                </a:lnTo>
                <a:lnTo>
                  <a:pt x="499984" y="385888"/>
                </a:lnTo>
                <a:lnTo>
                  <a:pt x="471786" y="424469"/>
                </a:lnTo>
                <a:lnTo>
                  <a:pt x="444304" y="463598"/>
                </a:lnTo>
                <a:lnTo>
                  <a:pt x="417547" y="503264"/>
                </a:lnTo>
                <a:lnTo>
                  <a:pt x="391526" y="543459"/>
                </a:lnTo>
                <a:lnTo>
                  <a:pt x="366249" y="584173"/>
                </a:lnTo>
                <a:lnTo>
                  <a:pt x="341727" y="625396"/>
                </a:lnTo>
                <a:lnTo>
                  <a:pt x="317969" y="667118"/>
                </a:lnTo>
                <a:lnTo>
                  <a:pt x="294984" y="709331"/>
                </a:lnTo>
                <a:lnTo>
                  <a:pt x="272783" y="752023"/>
                </a:lnTo>
                <a:lnTo>
                  <a:pt x="251374" y="795186"/>
                </a:lnTo>
                <a:lnTo>
                  <a:pt x="230768" y="838810"/>
                </a:lnTo>
                <a:lnTo>
                  <a:pt x="210975" y="882886"/>
                </a:lnTo>
                <a:lnTo>
                  <a:pt x="192003" y="927403"/>
                </a:lnTo>
                <a:lnTo>
                  <a:pt x="173862" y="972352"/>
                </a:lnTo>
                <a:lnTo>
                  <a:pt x="156563" y="1017724"/>
                </a:lnTo>
                <a:lnTo>
                  <a:pt x="140115" y="1063508"/>
                </a:lnTo>
                <a:lnTo>
                  <a:pt x="124527" y="1109696"/>
                </a:lnTo>
                <a:lnTo>
                  <a:pt x="109809" y="1156276"/>
                </a:lnTo>
                <a:lnTo>
                  <a:pt x="95970" y="1203241"/>
                </a:lnTo>
                <a:lnTo>
                  <a:pt x="83021" y="1250580"/>
                </a:lnTo>
                <a:lnTo>
                  <a:pt x="70971" y="1298284"/>
                </a:lnTo>
                <a:lnTo>
                  <a:pt x="59830" y="1346342"/>
                </a:lnTo>
                <a:lnTo>
                  <a:pt x="49607" y="1394746"/>
                </a:lnTo>
                <a:lnTo>
                  <a:pt x="40312" y="1443485"/>
                </a:lnTo>
                <a:lnTo>
                  <a:pt x="31954" y="1492550"/>
                </a:lnTo>
                <a:lnTo>
                  <a:pt x="24543" y="1541932"/>
                </a:lnTo>
                <a:lnTo>
                  <a:pt x="18090" y="1591620"/>
                </a:lnTo>
                <a:lnTo>
                  <a:pt x="12602" y="1641605"/>
                </a:lnTo>
                <a:lnTo>
                  <a:pt x="8091" y="1691878"/>
                </a:lnTo>
                <a:lnTo>
                  <a:pt x="4565" y="1742428"/>
                </a:lnTo>
                <a:lnTo>
                  <a:pt x="2035" y="1793247"/>
                </a:lnTo>
                <a:lnTo>
                  <a:pt x="510" y="1844324"/>
                </a:lnTo>
                <a:lnTo>
                  <a:pt x="0" y="1895650"/>
                </a:lnTo>
                <a:lnTo>
                  <a:pt x="515" y="1947207"/>
                </a:lnTo>
                <a:lnTo>
                  <a:pt x="2054" y="1998514"/>
                </a:lnTo>
                <a:lnTo>
                  <a:pt x="4607" y="2049559"/>
                </a:lnTo>
                <a:lnTo>
                  <a:pt x="8164" y="2100333"/>
                </a:lnTo>
                <a:lnTo>
                  <a:pt x="12716" y="2150827"/>
                </a:lnTo>
                <a:lnTo>
                  <a:pt x="18252" y="2201031"/>
                </a:lnTo>
                <a:lnTo>
                  <a:pt x="24763" y="2250935"/>
                </a:lnTo>
                <a:lnTo>
                  <a:pt x="32240" y="2300528"/>
                </a:lnTo>
                <a:lnTo>
                  <a:pt x="40672" y="2349803"/>
                </a:lnTo>
                <a:lnTo>
                  <a:pt x="50050" y="2398748"/>
                </a:lnTo>
                <a:lnTo>
                  <a:pt x="60363" y="2447353"/>
                </a:lnTo>
                <a:lnTo>
                  <a:pt x="71603" y="2495610"/>
                </a:lnTo>
                <a:lnTo>
                  <a:pt x="83758" y="2543509"/>
                </a:lnTo>
                <a:lnTo>
                  <a:pt x="96821" y="2591039"/>
                </a:lnTo>
                <a:lnTo>
                  <a:pt x="110780" y="2638190"/>
                </a:lnTo>
                <a:lnTo>
                  <a:pt x="125626" y="2684954"/>
                </a:lnTo>
                <a:lnTo>
                  <a:pt x="141349" y="2731320"/>
                </a:lnTo>
                <a:lnTo>
                  <a:pt x="157940" y="2777278"/>
                </a:lnTo>
                <a:lnTo>
                  <a:pt x="175389" y="2822819"/>
                </a:lnTo>
                <a:lnTo>
                  <a:pt x="193685" y="2867934"/>
                </a:lnTo>
                <a:lnTo>
                  <a:pt x="212819" y="2912611"/>
                </a:lnTo>
                <a:lnTo>
                  <a:pt x="232782" y="2956842"/>
                </a:lnTo>
                <a:lnTo>
                  <a:pt x="253564" y="3000616"/>
                </a:lnTo>
                <a:lnTo>
                  <a:pt x="275154" y="3043924"/>
                </a:lnTo>
                <a:lnTo>
                  <a:pt x="297543" y="3086756"/>
                </a:lnTo>
                <a:lnTo>
                  <a:pt x="320722" y="3129103"/>
                </a:lnTo>
                <a:lnTo>
                  <a:pt x="344680" y="3170954"/>
                </a:lnTo>
                <a:lnTo>
                  <a:pt x="369407" y="3212300"/>
                </a:lnTo>
                <a:lnTo>
                  <a:pt x="394895" y="3253131"/>
                </a:lnTo>
                <a:lnTo>
                  <a:pt x="421133" y="3293437"/>
                </a:lnTo>
                <a:lnTo>
                  <a:pt x="448111" y="3333208"/>
                </a:lnTo>
                <a:lnTo>
                  <a:pt x="475820" y="3372436"/>
                </a:lnTo>
                <a:lnTo>
                  <a:pt x="504250" y="3411109"/>
                </a:lnTo>
                <a:lnTo>
                  <a:pt x="533391" y="3449218"/>
                </a:lnTo>
                <a:lnTo>
                  <a:pt x="563233" y="3486754"/>
                </a:lnTo>
                <a:lnTo>
                  <a:pt x="593766" y="3523706"/>
                </a:lnTo>
                <a:lnTo>
                  <a:pt x="624982" y="3560065"/>
                </a:lnTo>
                <a:lnTo>
                  <a:pt x="656869" y="3595822"/>
                </a:lnTo>
                <a:lnTo>
                  <a:pt x="689419" y="3630965"/>
                </a:lnTo>
                <a:lnTo>
                  <a:pt x="722621" y="3665486"/>
                </a:lnTo>
                <a:lnTo>
                  <a:pt x="756466" y="3699375"/>
                </a:lnTo>
                <a:lnTo>
                  <a:pt x="790943" y="3732622"/>
                </a:lnTo>
                <a:lnTo>
                  <a:pt x="826044" y="3765216"/>
                </a:lnTo>
                <a:lnTo>
                  <a:pt x="855118" y="3791213"/>
                </a:lnTo>
                <a:lnTo>
                  <a:pt x="855118" y="0"/>
                </a:lnTo>
                <a:close/>
              </a:path>
            </a:pathLst>
          </a:custGeom>
          <a:solidFill>
            <a:srgbClr val="FFC62C"/>
          </a:solidFill>
        </p:spPr>
        <p:txBody>
          <a:bodyPr wrap="square" lIns="0" tIns="0" rIns="0" bIns="0" rtlCol="0"/>
          <a:lstStyle/>
          <a:p>
            <a:endParaRPr>
              <a:solidFill>
                <a:prstClr val="black"/>
              </a:solidFill>
            </a:endParaRPr>
          </a:p>
        </p:txBody>
      </p:sp>
    </p:spTree>
    <p:extLst>
      <p:ext uri="{BB962C8B-B14F-4D97-AF65-F5344CB8AC3E}">
        <p14:creationId xmlns:p14="http://schemas.microsoft.com/office/powerpoint/2010/main" val="283976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49300" y="4631938"/>
            <a:ext cx="6972300" cy="2563843"/>
          </a:xfrm>
          <a:prstGeom prst="rect">
            <a:avLst/>
          </a:prstGeom>
        </p:spPr>
        <p:txBody>
          <a:bodyPr vert="horz" wrap="square" lIns="0" tIns="0" rIns="0" bIns="0" rtlCol="0">
            <a:spAutoFit/>
          </a:bodyPr>
          <a:lstStyle/>
          <a:p>
            <a:pPr marL="12700" marR="904875">
              <a:lnSpc>
                <a:spcPct val="119000"/>
              </a:lnSpc>
            </a:pPr>
            <a:r>
              <a:rPr lang="en-AU" sz="2800" spc="-35" dirty="0">
                <a:solidFill>
                  <a:srgbClr val="090204"/>
                </a:solidFill>
                <a:latin typeface="Montserrat-Medium"/>
                <a:cs typeface="Montserrat-Medium"/>
              </a:rPr>
              <a:t>The ICON mentoring program is designed to provide a platform through which industry mentors can provide career advice and support to aspiring B2B professionals.</a:t>
            </a:r>
            <a:endParaRPr sz="2800" dirty="0">
              <a:latin typeface="Montserrat-Medium"/>
              <a:cs typeface="Montserrat-Medium"/>
            </a:endParaRPr>
          </a:p>
        </p:txBody>
      </p:sp>
      <p:sp>
        <p:nvSpPr>
          <p:cNvPr id="4" name="object 4"/>
          <p:cNvSpPr txBox="1">
            <a:spLocks noGrp="1"/>
          </p:cNvSpPr>
          <p:nvPr>
            <p:ph type="title"/>
          </p:nvPr>
        </p:nvSpPr>
        <p:spPr>
          <a:xfrm>
            <a:off x="749300" y="2070916"/>
            <a:ext cx="3924300" cy="795089"/>
          </a:xfrm>
          <a:prstGeom prst="rect">
            <a:avLst/>
          </a:prstGeom>
        </p:spPr>
        <p:txBody>
          <a:bodyPr vert="horz" wrap="square" lIns="0" tIns="0" rIns="0" bIns="0" rtlCol="0">
            <a:spAutoFit/>
          </a:bodyPr>
          <a:lstStyle/>
          <a:p>
            <a:pPr marL="12700">
              <a:lnSpc>
                <a:spcPts val="3080"/>
              </a:lnSpc>
            </a:pPr>
            <a:r>
              <a:rPr lang="en-AU" spc="-55" dirty="0"/>
              <a:t>MENTORING PROGRAM</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135120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49300" y="4852035"/>
            <a:ext cx="6807834" cy="3167534"/>
          </a:xfrm>
          <a:prstGeom prst="rect">
            <a:avLst/>
          </a:prstGeom>
        </p:spPr>
        <p:txBody>
          <a:bodyPr vert="horz" wrap="square" lIns="0" tIns="0" rIns="0" bIns="0" rtlCol="0">
            <a:spAutoFit/>
          </a:bodyPr>
          <a:lstStyle/>
          <a:p>
            <a:pPr marL="12700" marR="5080">
              <a:lnSpc>
                <a:spcPct val="129600"/>
              </a:lnSpc>
            </a:pPr>
            <a:r>
              <a:rPr lang="en-AU" sz="1600" b="1" spc="-20" dirty="0">
                <a:latin typeface="Montserrat-Medium"/>
                <a:cs typeface="Montserrat-Medium"/>
              </a:rPr>
              <a:t>The program encourages mentees to:</a:t>
            </a:r>
          </a:p>
          <a:p>
            <a:pPr marL="298450" marR="5080" indent="-285750">
              <a:lnSpc>
                <a:spcPct val="129600"/>
              </a:lnSpc>
              <a:buFont typeface="Arial" panose="020B0604020202020204" pitchFamily="34" charset="0"/>
              <a:buChar char="•"/>
            </a:pPr>
            <a:r>
              <a:rPr lang="en-AU" sz="1600" spc="-20" dirty="0">
                <a:latin typeface="Montserrat-Medium"/>
                <a:cs typeface="Montserrat-Medium"/>
              </a:rPr>
              <a:t>Identify career goals and create strategies to achieve these goals</a:t>
            </a:r>
          </a:p>
          <a:p>
            <a:pPr marL="298450" marR="5080" indent="-285750">
              <a:lnSpc>
                <a:spcPct val="129600"/>
              </a:lnSpc>
              <a:buFont typeface="Arial" panose="020B0604020202020204" pitchFamily="34" charset="0"/>
              <a:buChar char="•"/>
            </a:pPr>
            <a:r>
              <a:rPr lang="en-AU" sz="1600" spc="-20" dirty="0">
                <a:latin typeface="Montserrat-Medium"/>
                <a:cs typeface="Montserrat-Medium"/>
              </a:rPr>
              <a:t>Receive advice, networking opportunities and career support</a:t>
            </a:r>
          </a:p>
          <a:p>
            <a:pPr marL="12700" marR="5080">
              <a:lnSpc>
                <a:spcPct val="129600"/>
              </a:lnSpc>
            </a:pPr>
            <a:r>
              <a:rPr lang="en-AU" sz="1600" b="1" spc="-20" dirty="0">
                <a:latin typeface="Montserrat-Medium"/>
                <a:cs typeface="Montserrat-Medium"/>
              </a:rPr>
              <a:t>There are both immediate and long term benefits for mentees:</a:t>
            </a:r>
          </a:p>
          <a:p>
            <a:pPr marL="298450" marR="5080" indent="-285750">
              <a:lnSpc>
                <a:spcPct val="129600"/>
              </a:lnSpc>
              <a:buFont typeface="Arial" panose="020B0604020202020204" pitchFamily="34" charset="0"/>
              <a:buChar char="•"/>
            </a:pPr>
            <a:r>
              <a:rPr lang="en-AU" sz="1600" spc="-20" dirty="0">
                <a:latin typeface="Montserrat-Medium"/>
                <a:cs typeface="Montserrat-Medium"/>
              </a:rPr>
              <a:t>Strategies and tools for achieving career aspirations.</a:t>
            </a:r>
          </a:p>
          <a:p>
            <a:pPr marL="298450" marR="5080" indent="-285750">
              <a:lnSpc>
                <a:spcPct val="129600"/>
              </a:lnSpc>
              <a:buFont typeface="Arial" panose="020B0604020202020204" pitchFamily="34" charset="0"/>
              <a:buChar char="•"/>
            </a:pPr>
            <a:r>
              <a:rPr lang="en-AU" sz="1600" spc="-20" dirty="0">
                <a:latin typeface="Montserrat-Medium"/>
                <a:cs typeface="Montserrat-Medium"/>
              </a:rPr>
              <a:t>A stronger sense of professional self</a:t>
            </a:r>
          </a:p>
          <a:p>
            <a:pPr marL="298450" marR="5080" indent="-285750">
              <a:lnSpc>
                <a:spcPct val="129600"/>
              </a:lnSpc>
              <a:buFont typeface="Arial" panose="020B0604020202020204" pitchFamily="34" charset="0"/>
              <a:buChar char="•"/>
            </a:pPr>
            <a:r>
              <a:rPr lang="en-AU" sz="1600" spc="-20" dirty="0">
                <a:latin typeface="Montserrat-Medium"/>
                <a:cs typeface="Montserrat-Medium"/>
              </a:rPr>
              <a:t>Increased self-esteem and confidence</a:t>
            </a:r>
          </a:p>
          <a:p>
            <a:pPr marL="298450" marR="5080" indent="-285750">
              <a:lnSpc>
                <a:spcPct val="129600"/>
              </a:lnSpc>
              <a:buFont typeface="Arial" panose="020B0604020202020204" pitchFamily="34" charset="0"/>
              <a:buChar char="•"/>
            </a:pPr>
            <a:r>
              <a:rPr lang="en-AU" sz="1600" spc="-20" dirty="0">
                <a:latin typeface="Montserrat-Medium"/>
                <a:cs typeface="Montserrat-Medium"/>
              </a:rPr>
              <a:t>Improvement in existing skills and development of new skills</a:t>
            </a:r>
          </a:p>
          <a:p>
            <a:pPr marL="298450" marR="5080" indent="-285750">
              <a:lnSpc>
                <a:spcPct val="129600"/>
              </a:lnSpc>
              <a:buFont typeface="Arial" panose="020B0604020202020204" pitchFamily="34" charset="0"/>
              <a:buChar char="•"/>
            </a:pPr>
            <a:r>
              <a:rPr lang="en-AU" sz="1600" spc="-20" dirty="0">
                <a:latin typeface="Montserrat-Medium"/>
                <a:cs typeface="Montserrat-Medium"/>
              </a:rPr>
              <a:t>An insight into leadership and management roles</a:t>
            </a:r>
          </a:p>
          <a:p>
            <a:pPr marL="298450" marR="5080" indent="-285750">
              <a:lnSpc>
                <a:spcPct val="129600"/>
              </a:lnSpc>
              <a:buFont typeface="Arial" panose="020B0604020202020204" pitchFamily="34" charset="0"/>
              <a:buChar char="•"/>
            </a:pPr>
            <a:r>
              <a:rPr lang="en-AU" sz="1600" spc="-20" dirty="0">
                <a:latin typeface="Montserrat-Medium"/>
                <a:cs typeface="Montserrat-Medium"/>
              </a:rPr>
              <a:t>Increased networking opportunities</a:t>
            </a:r>
          </a:p>
        </p:txBody>
      </p:sp>
      <p:sp>
        <p:nvSpPr>
          <p:cNvPr id="3" name="object 3"/>
          <p:cNvSpPr txBox="1">
            <a:spLocks noGrp="1"/>
          </p:cNvSpPr>
          <p:nvPr>
            <p:ph type="title"/>
          </p:nvPr>
        </p:nvSpPr>
        <p:spPr>
          <a:xfrm>
            <a:off x="749300" y="2070916"/>
            <a:ext cx="3314700" cy="1192634"/>
          </a:xfrm>
          <a:prstGeom prst="rect">
            <a:avLst/>
          </a:prstGeom>
        </p:spPr>
        <p:txBody>
          <a:bodyPr vert="horz" wrap="square" lIns="0" tIns="0" rIns="0" bIns="0" rtlCol="0">
            <a:spAutoFit/>
          </a:bodyPr>
          <a:lstStyle/>
          <a:p>
            <a:pPr marL="12700">
              <a:lnSpc>
                <a:spcPts val="3080"/>
              </a:lnSpc>
            </a:pPr>
            <a:r>
              <a:rPr lang="en-AU" spc="-55" dirty="0"/>
              <a:t>OBJECTIVES AND BENEFITS FOR MENTEES</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240613"/>
          </a:xfrm>
          <a:prstGeom prst="rect">
            <a:avLst/>
          </a:prstGeom>
        </p:spPr>
        <p:txBody>
          <a:bodyPr vert="horz" wrap="square" lIns="0" tIns="0" rIns="0" bIns="0" rtlCol="0">
            <a:spAutoFit/>
          </a:bodyPr>
          <a:lstStyle/>
          <a:p>
            <a:pPr marL="12700" marR="5080">
              <a:lnSpc>
                <a:spcPct val="129600"/>
              </a:lnSpc>
            </a:pPr>
            <a:r>
              <a:rPr lang="en-AU" sz="1600" b="1" spc="-20" dirty="0">
                <a:latin typeface="Montserrat-Medium"/>
                <a:cs typeface="Montserrat-Medium"/>
              </a:rPr>
              <a:t>Mentors will benefit from:</a:t>
            </a:r>
          </a:p>
          <a:p>
            <a:pPr marL="298450" marR="5080" indent="-285750">
              <a:lnSpc>
                <a:spcPct val="129600"/>
              </a:lnSpc>
              <a:buFont typeface="Arial" panose="020B0604020202020204" pitchFamily="34" charset="0"/>
              <a:buChar char="•"/>
            </a:pPr>
            <a:r>
              <a:rPr lang="en-AU" sz="1600" spc="-20" dirty="0">
                <a:latin typeface="Montserrat-Medium"/>
                <a:cs typeface="Montserrat-Medium"/>
              </a:rPr>
              <a:t>Developing their own leadership skills while helping others to develop theirs</a:t>
            </a:r>
          </a:p>
          <a:p>
            <a:pPr marL="298450" marR="5080" indent="-285750">
              <a:lnSpc>
                <a:spcPct val="129600"/>
              </a:lnSpc>
              <a:buFont typeface="Arial" panose="020B0604020202020204" pitchFamily="34" charset="0"/>
              <a:buChar char="•"/>
            </a:pPr>
            <a:r>
              <a:rPr lang="en-AU" sz="1600" spc="-20" dirty="0">
                <a:latin typeface="Montserrat-Medium"/>
                <a:cs typeface="Montserrat-Medium"/>
              </a:rPr>
              <a:t>Learning from mentees’ innovative ideas and concepts</a:t>
            </a:r>
          </a:p>
          <a:p>
            <a:pPr marL="298450" marR="5080" indent="-285750">
              <a:lnSpc>
                <a:spcPct val="129600"/>
              </a:lnSpc>
              <a:buFont typeface="Arial" panose="020B0604020202020204" pitchFamily="34" charset="0"/>
              <a:buChar char="•"/>
            </a:pPr>
            <a:r>
              <a:rPr lang="en-AU" sz="1600" spc="-20" dirty="0">
                <a:latin typeface="Montserrat-Medium"/>
                <a:cs typeface="Montserrat-Medium"/>
              </a:rPr>
              <a:t>Developing creative solutions to challenges presented by the mentee</a:t>
            </a:r>
          </a:p>
          <a:p>
            <a:pPr marL="298450" marR="5080" indent="-285750">
              <a:lnSpc>
                <a:spcPct val="129600"/>
              </a:lnSpc>
              <a:buFont typeface="Arial" panose="020B0604020202020204" pitchFamily="34" charset="0"/>
              <a:buChar char="•"/>
            </a:pPr>
            <a:r>
              <a:rPr lang="en-AU" sz="1600" spc="-20" dirty="0">
                <a:latin typeface="Montserrat-Medium"/>
                <a:cs typeface="Montserrat-Medium"/>
              </a:rPr>
              <a:t>Helping to shape the careers of other B2B professionals in the industry</a:t>
            </a:r>
          </a:p>
          <a:p>
            <a:pPr marL="298450" marR="5080" indent="-285750">
              <a:lnSpc>
                <a:spcPct val="129600"/>
              </a:lnSpc>
              <a:buFont typeface="Arial" panose="020B0604020202020204" pitchFamily="34" charset="0"/>
              <a:buChar char="•"/>
            </a:pPr>
            <a:r>
              <a:rPr lang="en-AU" sz="1600" spc="-20" dirty="0">
                <a:latin typeface="Montserrat-Medium"/>
                <a:cs typeface="Montserrat-Medium"/>
              </a:rPr>
              <a:t>Giving back to the industry which they have been part of for many years</a:t>
            </a: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a:t>BENEFITS FOR MENTORS</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286841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240613"/>
          </a:xfrm>
          <a:prstGeom prst="rect">
            <a:avLst/>
          </a:prstGeom>
        </p:spPr>
        <p:txBody>
          <a:bodyPr vert="horz" wrap="square" lIns="0" tIns="0" rIns="0" bIns="0" rtlCol="0">
            <a:spAutoFit/>
          </a:bodyPr>
          <a:lstStyle/>
          <a:p>
            <a:pPr marL="12700" marR="5080">
              <a:lnSpc>
                <a:spcPct val="129600"/>
              </a:lnSpc>
            </a:pPr>
            <a:r>
              <a:rPr lang="en-AU" sz="1600" b="1" spc="-20" dirty="0">
                <a:latin typeface="Montserrat-Medium"/>
                <a:cs typeface="Montserrat-Medium"/>
              </a:rPr>
              <a:t>The program will run from July to December 2018, with one scheduled meeting each month (for a total of six meetings).  </a:t>
            </a:r>
          </a:p>
          <a:p>
            <a:pPr marL="298450" marR="5080" indent="-285750">
              <a:lnSpc>
                <a:spcPct val="129600"/>
              </a:lnSpc>
              <a:buFont typeface="Arial" panose="020B0604020202020204" pitchFamily="34" charset="0"/>
              <a:buChar char="•"/>
            </a:pPr>
            <a:r>
              <a:rPr lang="en-AU" sz="1600" spc="-20" dirty="0">
                <a:latin typeface="Montserrat-Medium"/>
                <a:cs typeface="Montserrat-Medium"/>
              </a:rPr>
              <a:t>The suggested length of each meeting is one hour, and can be arranged as is suitable for the mentor and mentee; we suggest catching up at a café over coffee.  </a:t>
            </a:r>
          </a:p>
          <a:p>
            <a:pPr marL="298450" marR="5080" indent="-285750">
              <a:lnSpc>
                <a:spcPct val="129600"/>
              </a:lnSpc>
              <a:buFont typeface="Arial" panose="020B0604020202020204" pitchFamily="34" charset="0"/>
              <a:buChar char="•"/>
            </a:pPr>
            <a:r>
              <a:rPr lang="en-AU" sz="1600" spc="-20" dirty="0">
                <a:latin typeface="Montserrat-Medium"/>
                <a:cs typeface="Montserrat-Medium"/>
              </a:rPr>
              <a:t>Additional communication may include phone or email interaction, depending what is agreed upon by both parties. </a:t>
            </a:r>
          </a:p>
        </p:txBody>
      </p:sp>
      <p:sp>
        <p:nvSpPr>
          <p:cNvPr id="3" name="object 3"/>
          <p:cNvSpPr txBox="1">
            <a:spLocks noGrp="1"/>
          </p:cNvSpPr>
          <p:nvPr>
            <p:ph type="title"/>
          </p:nvPr>
        </p:nvSpPr>
        <p:spPr>
          <a:xfrm>
            <a:off x="749300" y="2070916"/>
            <a:ext cx="2476500" cy="1192634"/>
          </a:xfrm>
          <a:prstGeom prst="rect">
            <a:avLst/>
          </a:prstGeom>
        </p:spPr>
        <p:txBody>
          <a:bodyPr vert="horz" wrap="square" lIns="0" tIns="0" rIns="0" bIns="0" rtlCol="0">
            <a:spAutoFit/>
          </a:bodyPr>
          <a:lstStyle/>
          <a:p>
            <a:pPr marL="12700">
              <a:lnSpc>
                <a:spcPts val="3080"/>
              </a:lnSpc>
            </a:pPr>
            <a:r>
              <a:rPr lang="en-AU" spc="-55" dirty="0"/>
              <a:t>PROGRAM TIMING AND STRUCTURE</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341130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240613"/>
          </a:xfrm>
          <a:prstGeom prst="rect">
            <a:avLst/>
          </a:prstGeom>
        </p:spPr>
        <p:txBody>
          <a:bodyPr vert="horz" wrap="square" lIns="0" tIns="0" rIns="0" bIns="0" rtlCol="0">
            <a:spAutoFit/>
          </a:bodyPr>
          <a:lstStyle/>
          <a:p>
            <a:pPr marL="12700" marR="5080">
              <a:lnSpc>
                <a:spcPct val="129600"/>
              </a:lnSpc>
            </a:pPr>
            <a:r>
              <a:rPr lang="en-AU" sz="1600" b="1" spc="-20" dirty="0">
                <a:latin typeface="Montserrat-Medium"/>
                <a:cs typeface="Montserrat-Medium"/>
              </a:rPr>
              <a:t>Mentees are required to:</a:t>
            </a:r>
          </a:p>
          <a:p>
            <a:pPr marL="298450" marR="5080" indent="-285750">
              <a:lnSpc>
                <a:spcPct val="129600"/>
              </a:lnSpc>
              <a:buFont typeface="Arial" panose="020B0604020202020204" pitchFamily="34" charset="0"/>
              <a:buChar char="•"/>
            </a:pPr>
            <a:r>
              <a:rPr lang="en-AU" sz="1600" spc="-20" dirty="0">
                <a:latin typeface="Montserrat-Medium"/>
                <a:cs typeface="Montserrat-Medium"/>
              </a:rPr>
              <a:t>Confirm the date, time and location for each meeting with the mentor.</a:t>
            </a:r>
          </a:p>
          <a:p>
            <a:pPr marL="298450" marR="5080" indent="-285750">
              <a:lnSpc>
                <a:spcPct val="129600"/>
              </a:lnSpc>
              <a:buFont typeface="Arial" panose="020B0604020202020204" pitchFamily="34" charset="0"/>
              <a:buChar char="•"/>
            </a:pPr>
            <a:r>
              <a:rPr lang="en-AU" sz="1600" spc="-20" dirty="0">
                <a:latin typeface="Montserrat-Medium"/>
                <a:cs typeface="Montserrat-Medium"/>
              </a:rPr>
              <a:t>Buy the coffees!</a:t>
            </a:r>
          </a:p>
          <a:p>
            <a:pPr marL="298450" marR="5080" indent="-285750">
              <a:lnSpc>
                <a:spcPct val="129600"/>
              </a:lnSpc>
              <a:buFont typeface="Arial" panose="020B0604020202020204" pitchFamily="34" charset="0"/>
              <a:buChar char="•"/>
            </a:pPr>
            <a:r>
              <a:rPr lang="en-AU" sz="1600" spc="-20" dirty="0">
                <a:latin typeface="Montserrat-Medium"/>
                <a:cs typeface="Montserrat-Medium"/>
              </a:rPr>
              <a:t>Come to each meeting with a goal, topic or question to discuss so as not to waste mentor's time (ideally communicated to the mentor ahead of time so that they have time to consider the points for discussion).</a:t>
            </a:r>
          </a:p>
          <a:p>
            <a:pPr marL="298450" marR="5080" indent="-285750">
              <a:lnSpc>
                <a:spcPct val="129600"/>
              </a:lnSpc>
              <a:buFont typeface="Arial" panose="020B0604020202020204" pitchFamily="34" charset="0"/>
              <a:buChar char="•"/>
            </a:pPr>
            <a:r>
              <a:rPr lang="en-AU" sz="1600" spc="-20" dirty="0">
                <a:latin typeface="Montserrat-Medium"/>
                <a:cs typeface="Montserrat-Medium"/>
              </a:rPr>
              <a:t>Actively and conscientiously pursue strategies and plans.</a:t>
            </a: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a:t>MENTEE RESPONSIBILITIES</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168131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11696700" cy="3841052"/>
          </a:xfrm>
          <a:prstGeom prst="rect">
            <a:avLst/>
          </a:prstGeom>
        </p:spPr>
        <p:txBody>
          <a:bodyPr vert="horz" wrap="square" lIns="0" tIns="0" rIns="0" bIns="0" rtlCol="0">
            <a:spAutoFit/>
          </a:bodyPr>
          <a:lstStyle/>
          <a:p>
            <a:pPr marL="12700" marR="5080">
              <a:lnSpc>
                <a:spcPct val="129600"/>
              </a:lnSpc>
            </a:pPr>
            <a:r>
              <a:rPr lang="en-AU" sz="1600" b="1" spc="-20" dirty="0">
                <a:latin typeface="Montserrat-Medium"/>
                <a:cs typeface="Montserrat-Medium"/>
              </a:rPr>
              <a:t>Mentors should:</a:t>
            </a:r>
          </a:p>
          <a:p>
            <a:pPr marL="298450" marR="5080" indent="-285750">
              <a:lnSpc>
                <a:spcPct val="129600"/>
              </a:lnSpc>
              <a:buFont typeface="Arial" panose="020B0604020202020204" pitchFamily="34" charset="0"/>
              <a:buChar char="•"/>
            </a:pPr>
            <a:r>
              <a:rPr lang="en-AU" sz="1600" spc="-20" dirty="0">
                <a:latin typeface="Montserrat-Medium"/>
                <a:cs typeface="Montserrat-Medium"/>
              </a:rPr>
              <a:t>Empower the mentee: ensure the mentoring relationship is driven by the needs of the mentee – increasing their understanding of and ability to handle challenges on their own.</a:t>
            </a:r>
          </a:p>
          <a:p>
            <a:pPr marL="298450" marR="5080" indent="-285750">
              <a:lnSpc>
                <a:spcPct val="129600"/>
              </a:lnSpc>
              <a:buFont typeface="Arial" panose="020B0604020202020204" pitchFamily="34" charset="0"/>
              <a:buChar char="•"/>
            </a:pPr>
            <a:r>
              <a:rPr lang="en-AU" sz="1600" spc="-20" dirty="0">
                <a:latin typeface="Montserrat-Medium"/>
                <a:cs typeface="Montserrat-Medium"/>
              </a:rPr>
              <a:t>Actively listen and explore scenarios: act as a sounding board, helping mentees explore where a course of action might lead, while ensuring that mentees retain ownership of the challenge/opportunity and the decision about how to best manage it.</a:t>
            </a:r>
          </a:p>
          <a:p>
            <a:pPr marL="298450" marR="5080" indent="-285750">
              <a:lnSpc>
                <a:spcPct val="129600"/>
              </a:lnSpc>
              <a:buFont typeface="Arial" panose="020B0604020202020204" pitchFamily="34" charset="0"/>
              <a:buChar char="•"/>
            </a:pPr>
            <a:r>
              <a:rPr lang="en-AU" sz="1600" spc="-20" dirty="0">
                <a:latin typeface="Montserrat-Medium"/>
                <a:cs typeface="Montserrat-Medium"/>
              </a:rPr>
              <a:t>Provide feedback: mentors listen for both facts and feelings and provide feedback on the whole message.</a:t>
            </a:r>
          </a:p>
          <a:p>
            <a:pPr marL="298450" marR="5080" indent="-285750">
              <a:lnSpc>
                <a:spcPct val="129600"/>
              </a:lnSpc>
              <a:buFont typeface="Arial" panose="020B0604020202020204" pitchFamily="34" charset="0"/>
              <a:buChar char="•"/>
            </a:pPr>
            <a:r>
              <a:rPr lang="en-AU" sz="1600" spc="-20" dirty="0">
                <a:latin typeface="Montserrat-Medium"/>
                <a:cs typeface="Montserrat-Medium"/>
              </a:rPr>
              <a:t>Provide information: personal insight, options and ideas at a time when the mentee is ready for them.</a:t>
            </a:r>
          </a:p>
          <a:p>
            <a:pPr marL="298450" marR="5080" indent="-285750">
              <a:lnSpc>
                <a:spcPct val="129600"/>
              </a:lnSpc>
              <a:buFont typeface="Arial" panose="020B0604020202020204" pitchFamily="34" charset="0"/>
              <a:buChar char="•"/>
            </a:pPr>
            <a:r>
              <a:rPr lang="en-AU" sz="1600" spc="-20" dirty="0">
                <a:latin typeface="Montserrat-Medium"/>
                <a:cs typeface="Montserrat-Medium"/>
              </a:rPr>
              <a:t>Context shift: help mentees become more self-aware.</a:t>
            </a:r>
          </a:p>
          <a:p>
            <a:pPr marL="298450" marR="5080" indent="-285750">
              <a:lnSpc>
                <a:spcPct val="129600"/>
              </a:lnSpc>
              <a:buFont typeface="Arial" panose="020B0604020202020204" pitchFamily="34" charset="0"/>
              <a:buChar char="•"/>
            </a:pPr>
            <a:r>
              <a:rPr lang="en-AU" sz="1600" spc="-20" dirty="0">
                <a:latin typeface="Montserrat-Medium"/>
                <a:cs typeface="Montserrat-Medium"/>
              </a:rPr>
              <a:t>Remain objective: provide clear, non-judgmental descriptions of what they observe the mentee doing or intending to do – describe the consequences they anticipate or observe, offer insight into the situation while refraining from telling the mentee what to do.</a:t>
            </a:r>
          </a:p>
          <a:p>
            <a:pPr marL="298450" marR="5080" indent="-285750">
              <a:lnSpc>
                <a:spcPct val="129600"/>
              </a:lnSpc>
              <a:buFont typeface="Arial" panose="020B0604020202020204" pitchFamily="34" charset="0"/>
              <a:buChar char="•"/>
            </a:pPr>
            <a:r>
              <a:rPr lang="en-AU" sz="1600" spc="-20" dirty="0">
                <a:latin typeface="Montserrat-Medium"/>
                <a:cs typeface="Montserrat-Medium"/>
              </a:rPr>
              <a:t>Provide encouragement.</a:t>
            </a:r>
          </a:p>
          <a:p>
            <a:pPr marL="298450" marR="5080" indent="-285750">
              <a:lnSpc>
                <a:spcPct val="129600"/>
              </a:lnSpc>
              <a:buFont typeface="Arial" panose="020B0604020202020204" pitchFamily="34" charset="0"/>
              <a:buChar char="•"/>
            </a:pPr>
            <a:r>
              <a:rPr lang="en-AU" sz="1600" spc="-20" dirty="0">
                <a:latin typeface="Montserrat-Medium"/>
                <a:cs typeface="Montserrat-Medium"/>
              </a:rPr>
              <a:t>Help the mentee explore options relative to their career path.</a:t>
            </a: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a:t>MENTOR RESPONSIBILITIES</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317074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880789"/>
          </a:xfrm>
          <a:prstGeom prst="rect">
            <a:avLst/>
          </a:prstGeom>
        </p:spPr>
        <p:txBody>
          <a:bodyPr vert="horz" wrap="square" lIns="0" tIns="0" rIns="0" bIns="0" rtlCol="0">
            <a:spAutoFit/>
          </a:bodyPr>
          <a:lstStyle/>
          <a:p>
            <a:pPr marL="298450" marR="5080" indent="-285750">
              <a:lnSpc>
                <a:spcPct val="129600"/>
              </a:lnSpc>
              <a:buFont typeface="Arial" panose="020B0604020202020204" pitchFamily="34" charset="0"/>
              <a:buChar char="•"/>
            </a:pPr>
            <a:r>
              <a:rPr lang="en-AU" sz="1600" spc="-20" dirty="0">
                <a:latin typeface="Montserrat-Medium"/>
                <a:cs typeface="Montserrat-Medium"/>
              </a:rPr>
              <a:t>Mentee to shout coffee at the meeting! </a:t>
            </a:r>
          </a:p>
          <a:p>
            <a:pPr marL="298450" marR="5080" indent="-285750">
              <a:lnSpc>
                <a:spcPct val="129600"/>
              </a:lnSpc>
              <a:buFont typeface="Arial" panose="020B0604020202020204" pitchFamily="34" charset="0"/>
              <a:buChar char="•"/>
            </a:pPr>
            <a:r>
              <a:rPr lang="en-AU" sz="1600" spc="-20" dirty="0">
                <a:latin typeface="Montserrat-Medium"/>
                <a:cs typeface="Montserrat-Medium"/>
              </a:rPr>
              <a:t>Either party to give 24 hours' notice when moving an agreed meeting </a:t>
            </a:r>
          </a:p>
          <a:p>
            <a:pPr marL="298450" marR="5080" indent="-285750">
              <a:lnSpc>
                <a:spcPct val="129600"/>
              </a:lnSpc>
              <a:buFont typeface="Arial" panose="020B0604020202020204" pitchFamily="34" charset="0"/>
              <a:buChar char="•"/>
            </a:pPr>
            <a:r>
              <a:rPr lang="en-AU" sz="1600" spc="-20" dirty="0">
                <a:latin typeface="Montserrat-Medium"/>
                <a:cs typeface="Montserrat-Medium"/>
              </a:rPr>
              <a:t>Confidentiality to surround every aspect of every meeting and communication</a:t>
            </a:r>
          </a:p>
          <a:p>
            <a:pPr marL="298450" marR="5080" indent="-285750">
              <a:lnSpc>
                <a:spcPct val="129600"/>
              </a:lnSpc>
              <a:buFont typeface="Arial" panose="020B0604020202020204" pitchFamily="34" charset="0"/>
              <a:buChar char="•"/>
            </a:pPr>
            <a:r>
              <a:rPr lang="en-AU" sz="1600" spc="-20" dirty="0">
                <a:latin typeface="Montserrat-Medium"/>
                <a:cs typeface="Montserrat-Medium"/>
              </a:rPr>
              <a:t>Do not engage in conduct that is unlawful, dishonest, unprofessional or discriminatory </a:t>
            </a:r>
          </a:p>
          <a:p>
            <a:pPr marL="298450" marR="5080" indent="-285750">
              <a:lnSpc>
                <a:spcPct val="129600"/>
              </a:lnSpc>
              <a:buFont typeface="Arial" panose="020B0604020202020204" pitchFamily="34" charset="0"/>
              <a:buChar char="•"/>
            </a:pPr>
            <a:r>
              <a:rPr lang="en-AU" sz="1600" spc="-20" dirty="0">
                <a:latin typeface="Montserrat-Medium"/>
                <a:cs typeface="Montserrat-Medium"/>
              </a:rPr>
              <a:t>If either party has any concerns during the program, please contact your ICON Mentoring Program Committee Member:</a:t>
            </a:r>
          </a:p>
          <a:p>
            <a:pPr marL="298450" marR="5080" indent="-285750">
              <a:lnSpc>
                <a:spcPct val="129600"/>
              </a:lnSpc>
              <a:buFont typeface="Arial" panose="020B0604020202020204" pitchFamily="34" charset="0"/>
              <a:buChar char="•"/>
            </a:pPr>
            <a:endParaRPr lang="en-AU" sz="1600" spc="-20" dirty="0">
              <a:latin typeface="Montserrat-Medium"/>
              <a:cs typeface="Montserrat-Medium"/>
            </a:endParaRP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a:t>RULES AND ETHICS</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COLLABORATION &amp; OPPORTUNITY NETWORK </a:t>
            </a:r>
            <a:r>
              <a:rPr lang="en-US" sz="1000" b="1" dirty="0">
                <a:solidFill>
                  <a:srgbClr val="00587D"/>
                </a:solidFill>
                <a:latin typeface="Montserrat" charset="0"/>
                <a:ea typeface="Montserrat" charset="0"/>
                <a:cs typeface="Montserrat" charset="0"/>
              </a:rPr>
              <a:t>FOR B2B PROFESSIONALS</a:t>
            </a:r>
          </a:p>
        </p:txBody>
      </p:sp>
      <p:sp>
        <p:nvSpPr>
          <p:cNvPr id="9"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QLD</a:t>
            </a:r>
            <a:r>
              <a:rPr lang="en-AU" sz="1000" spc="-5" dirty="0">
                <a:solidFill>
                  <a:srgbClr val="00587D"/>
                </a:solidFill>
                <a:latin typeface="Montserrat-Medium"/>
                <a:cs typeface="Montserrat-Medium"/>
              </a:rPr>
              <a:t> </a:t>
            </a:r>
            <a:r>
              <a:rPr lang="en-AU" sz="1000" dirty="0">
                <a:solidFill>
                  <a:srgbClr val="00587D"/>
                </a:solidFill>
                <a:latin typeface="Montserrat-Medium"/>
                <a:cs typeface="Montserrat-Medium"/>
              </a:rPr>
              <a:t>| 2018</a:t>
            </a:r>
          </a:p>
        </p:txBody>
      </p:sp>
    </p:spTree>
    <p:extLst>
      <p:ext uri="{BB962C8B-B14F-4D97-AF65-F5344CB8AC3E}">
        <p14:creationId xmlns:p14="http://schemas.microsoft.com/office/powerpoint/2010/main" val="157252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94C7"/>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3987" y="596900"/>
            <a:ext cx="1987550" cy="1003300"/>
          </a:xfrm>
          <a:prstGeom prst="rect">
            <a:avLst/>
          </a:prstGeom>
        </p:spPr>
      </p:pic>
      <p:sp>
        <p:nvSpPr>
          <p:cNvPr id="6" name="object 3"/>
          <p:cNvSpPr/>
          <p:nvPr/>
        </p:nvSpPr>
        <p:spPr>
          <a:xfrm>
            <a:off x="762000" y="4883708"/>
            <a:ext cx="7150100" cy="4113529"/>
          </a:xfrm>
          <a:custGeom>
            <a:avLst/>
            <a:gdLst/>
            <a:ahLst/>
            <a:cxnLst/>
            <a:rect l="l" t="t" r="r" b="b"/>
            <a:pathLst>
              <a:path w="7150100" h="4113529">
                <a:moveTo>
                  <a:pt x="0" y="4113415"/>
                </a:moveTo>
                <a:lnTo>
                  <a:pt x="7150100" y="4113415"/>
                </a:lnTo>
                <a:lnTo>
                  <a:pt x="7150100" y="0"/>
                </a:lnTo>
                <a:lnTo>
                  <a:pt x="0" y="0"/>
                </a:lnTo>
                <a:lnTo>
                  <a:pt x="0" y="4113415"/>
                </a:lnTo>
                <a:close/>
              </a:path>
            </a:pathLst>
          </a:custGeom>
          <a:solidFill>
            <a:schemeClr val="bg1"/>
          </a:solidFill>
        </p:spPr>
        <p:txBody>
          <a:bodyPr wrap="square" lIns="0" tIns="0" rIns="0" bIns="0" rtlCol="0"/>
          <a:lstStyle/>
          <a:p>
            <a:endParaRPr/>
          </a:p>
        </p:txBody>
      </p:sp>
      <p:sp>
        <p:nvSpPr>
          <p:cNvPr id="2" name="object 2"/>
          <p:cNvSpPr txBox="1"/>
          <p:nvPr/>
        </p:nvSpPr>
        <p:spPr>
          <a:xfrm>
            <a:off x="1181100" y="5324087"/>
            <a:ext cx="3416300" cy="923330"/>
          </a:xfrm>
          <a:prstGeom prst="rect">
            <a:avLst/>
          </a:prstGeom>
        </p:spPr>
        <p:txBody>
          <a:bodyPr vert="horz" wrap="square" lIns="0" tIns="0" rIns="0" bIns="0" rtlCol="0">
            <a:spAutoFit/>
          </a:bodyPr>
          <a:lstStyle/>
          <a:p>
            <a:pPr marL="12700" marR="7620">
              <a:lnSpc>
                <a:spcPct val="75000"/>
              </a:lnSpc>
            </a:pPr>
            <a:r>
              <a:rPr lang="en-AU" sz="4000" b="1" spc="-35" dirty="0">
                <a:solidFill>
                  <a:srgbClr val="0094C7"/>
                </a:solidFill>
                <a:latin typeface="Montserrat"/>
                <a:cs typeface="Montserrat"/>
              </a:rPr>
              <a:t>APPLICATION FORMS</a:t>
            </a:r>
            <a:endParaRPr sz="1400" dirty="0">
              <a:latin typeface="Montserrat-Medium"/>
              <a:cs typeface="Montserrat-Medium"/>
            </a:endParaRPr>
          </a:p>
        </p:txBody>
      </p:sp>
      <p:sp>
        <p:nvSpPr>
          <p:cNvPr id="3" name="object 3"/>
          <p:cNvSpPr/>
          <p:nvPr/>
        </p:nvSpPr>
        <p:spPr>
          <a:xfrm>
            <a:off x="12149680" y="5003460"/>
            <a:ext cx="855344" cy="3791585"/>
          </a:xfrm>
          <a:custGeom>
            <a:avLst/>
            <a:gdLst/>
            <a:ahLst/>
            <a:cxnLst/>
            <a:rect l="l" t="t" r="r" b="b"/>
            <a:pathLst>
              <a:path w="855344" h="3791584">
                <a:moveTo>
                  <a:pt x="855118" y="0"/>
                </a:moveTo>
                <a:lnTo>
                  <a:pt x="819211" y="32328"/>
                </a:lnTo>
                <a:lnTo>
                  <a:pt x="784385" y="64901"/>
                </a:lnTo>
                <a:lnTo>
                  <a:pt x="750179" y="98118"/>
                </a:lnTo>
                <a:lnTo>
                  <a:pt x="716601" y="131970"/>
                </a:lnTo>
                <a:lnTo>
                  <a:pt x="683663" y="166447"/>
                </a:lnTo>
                <a:lnTo>
                  <a:pt x="651373" y="201539"/>
                </a:lnTo>
                <a:lnTo>
                  <a:pt x="619740" y="237236"/>
                </a:lnTo>
                <a:lnTo>
                  <a:pt x="588776" y="273529"/>
                </a:lnTo>
                <a:lnTo>
                  <a:pt x="558488" y="310409"/>
                </a:lnTo>
                <a:lnTo>
                  <a:pt x="528888" y="347865"/>
                </a:lnTo>
                <a:lnTo>
                  <a:pt x="499984" y="385888"/>
                </a:lnTo>
                <a:lnTo>
                  <a:pt x="471786" y="424469"/>
                </a:lnTo>
                <a:lnTo>
                  <a:pt x="444304" y="463598"/>
                </a:lnTo>
                <a:lnTo>
                  <a:pt x="417547" y="503264"/>
                </a:lnTo>
                <a:lnTo>
                  <a:pt x="391526" y="543459"/>
                </a:lnTo>
                <a:lnTo>
                  <a:pt x="366249" y="584173"/>
                </a:lnTo>
                <a:lnTo>
                  <a:pt x="341727" y="625396"/>
                </a:lnTo>
                <a:lnTo>
                  <a:pt x="317969" y="667118"/>
                </a:lnTo>
                <a:lnTo>
                  <a:pt x="294984" y="709331"/>
                </a:lnTo>
                <a:lnTo>
                  <a:pt x="272783" y="752023"/>
                </a:lnTo>
                <a:lnTo>
                  <a:pt x="251374" y="795186"/>
                </a:lnTo>
                <a:lnTo>
                  <a:pt x="230768" y="838810"/>
                </a:lnTo>
                <a:lnTo>
                  <a:pt x="210975" y="882886"/>
                </a:lnTo>
                <a:lnTo>
                  <a:pt x="192003" y="927403"/>
                </a:lnTo>
                <a:lnTo>
                  <a:pt x="173862" y="972352"/>
                </a:lnTo>
                <a:lnTo>
                  <a:pt x="156563" y="1017724"/>
                </a:lnTo>
                <a:lnTo>
                  <a:pt x="140115" y="1063508"/>
                </a:lnTo>
                <a:lnTo>
                  <a:pt x="124527" y="1109696"/>
                </a:lnTo>
                <a:lnTo>
                  <a:pt x="109809" y="1156276"/>
                </a:lnTo>
                <a:lnTo>
                  <a:pt x="95970" y="1203241"/>
                </a:lnTo>
                <a:lnTo>
                  <a:pt x="83021" y="1250580"/>
                </a:lnTo>
                <a:lnTo>
                  <a:pt x="70971" y="1298284"/>
                </a:lnTo>
                <a:lnTo>
                  <a:pt x="59830" y="1346342"/>
                </a:lnTo>
                <a:lnTo>
                  <a:pt x="49607" y="1394746"/>
                </a:lnTo>
                <a:lnTo>
                  <a:pt x="40312" y="1443485"/>
                </a:lnTo>
                <a:lnTo>
                  <a:pt x="31954" y="1492550"/>
                </a:lnTo>
                <a:lnTo>
                  <a:pt x="24543" y="1541932"/>
                </a:lnTo>
                <a:lnTo>
                  <a:pt x="18090" y="1591620"/>
                </a:lnTo>
                <a:lnTo>
                  <a:pt x="12602" y="1641605"/>
                </a:lnTo>
                <a:lnTo>
                  <a:pt x="8091" y="1691878"/>
                </a:lnTo>
                <a:lnTo>
                  <a:pt x="4565" y="1742428"/>
                </a:lnTo>
                <a:lnTo>
                  <a:pt x="2035" y="1793247"/>
                </a:lnTo>
                <a:lnTo>
                  <a:pt x="510" y="1844324"/>
                </a:lnTo>
                <a:lnTo>
                  <a:pt x="0" y="1895650"/>
                </a:lnTo>
                <a:lnTo>
                  <a:pt x="515" y="1947207"/>
                </a:lnTo>
                <a:lnTo>
                  <a:pt x="2054" y="1998514"/>
                </a:lnTo>
                <a:lnTo>
                  <a:pt x="4607" y="2049559"/>
                </a:lnTo>
                <a:lnTo>
                  <a:pt x="8164" y="2100333"/>
                </a:lnTo>
                <a:lnTo>
                  <a:pt x="12716" y="2150827"/>
                </a:lnTo>
                <a:lnTo>
                  <a:pt x="18252" y="2201031"/>
                </a:lnTo>
                <a:lnTo>
                  <a:pt x="24763" y="2250935"/>
                </a:lnTo>
                <a:lnTo>
                  <a:pt x="32240" y="2300528"/>
                </a:lnTo>
                <a:lnTo>
                  <a:pt x="40672" y="2349803"/>
                </a:lnTo>
                <a:lnTo>
                  <a:pt x="50050" y="2398748"/>
                </a:lnTo>
                <a:lnTo>
                  <a:pt x="60363" y="2447353"/>
                </a:lnTo>
                <a:lnTo>
                  <a:pt x="71603" y="2495610"/>
                </a:lnTo>
                <a:lnTo>
                  <a:pt x="83758" y="2543509"/>
                </a:lnTo>
                <a:lnTo>
                  <a:pt x="96821" y="2591039"/>
                </a:lnTo>
                <a:lnTo>
                  <a:pt x="110780" y="2638190"/>
                </a:lnTo>
                <a:lnTo>
                  <a:pt x="125626" y="2684954"/>
                </a:lnTo>
                <a:lnTo>
                  <a:pt x="141349" y="2731320"/>
                </a:lnTo>
                <a:lnTo>
                  <a:pt x="157940" y="2777278"/>
                </a:lnTo>
                <a:lnTo>
                  <a:pt x="175389" y="2822819"/>
                </a:lnTo>
                <a:lnTo>
                  <a:pt x="193685" y="2867934"/>
                </a:lnTo>
                <a:lnTo>
                  <a:pt x="212819" y="2912611"/>
                </a:lnTo>
                <a:lnTo>
                  <a:pt x="232782" y="2956842"/>
                </a:lnTo>
                <a:lnTo>
                  <a:pt x="253564" y="3000616"/>
                </a:lnTo>
                <a:lnTo>
                  <a:pt x="275154" y="3043924"/>
                </a:lnTo>
                <a:lnTo>
                  <a:pt x="297543" y="3086756"/>
                </a:lnTo>
                <a:lnTo>
                  <a:pt x="320722" y="3129103"/>
                </a:lnTo>
                <a:lnTo>
                  <a:pt x="344680" y="3170954"/>
                </a:lnTo>
                <a:lnTo>
                  <a:pt x="369407" y="3212300"/>
                </a:lnTo>
                <a:lnTo>
                  <a:pt x="394895" y="3253131"/>
                </a:lnTo>
                <a:lnTo>
                  <a:pt x="421133" y="3293437"/>
                </a:lnTo>
                <a:lnTo>
                  <a:pt x="448111" y="3333208"/>
                </a:lnTo>
                <a:lnTo>
                  <a:pt x="475820" y="3372436"/>
                </a:lnTo>
                <a:lnTo>
                  <a:pt x="504250" y="3411109"/>
                </a:lnTo>
                <a:lnTo>
                  <a:pt x="533391" y="3449218"/>
                </a:lnTo>
                <a:lnTo>
                  <a:pt x="563233" y="3486754"/>
                </a:lnTo>
                <a:lnTo>
                  <a:pt x="593766" y="3523706"/>
                </a:lnTo>
                <a:lnTo>
                  <a:pt x="624982" y="3560065"/>
                </a:lnTo>
                <a:lnTo>
                  <a:pt x="656869" y="3595822"/>
                </a:lnTo>
                <a:lnTo>
                  <a:pt x="689419" y="3630965"/>
                </a:lnTo>
                <a:lnTo>
                  <a:pt x="722621" y="3665486"/>
                </a:lnTo>
                <a:lnTo>
                  <a:pt x="756466" y="3699375"/>
                </a:lnTo>
                <a:lnTo>
                  <a:pt x="790943" y="3732622"/>
                </a:lnTo>
                <a:lnTo>
                  <a:pt x="826044" y="3765216"/>
                </a:lnTo>
                <a:lnTo>
                  <a:pt x="855118" y="3791213"/>
                </a:lnTo>
                <a:lnTo>
                  <a:pt x="855118" y="0"/>
                </a:lnTo>
                <a:close/>
              </a:path>
            </a:pathLst>
          </a:custGeom>
          <a:solidFill>
            <a:srgbClr val="FFC62C"/>
          </a:solidFill>
        </p:spPr>
        <p:txBody>
          <a:bodyPr wrap="square" lIns="0" tIns="0" rIns="0" bIns="0" rtlCol="0"/>
          <a:lstStyle/>
          <a:p>
            <a:endParaRPr/>
          </a:p>
        </p:txBody>
      </p:sp>
    </p:spTree>
    <p:extLst>
      <p:ext uri="{BB962C8B-B14F-4D97-AF65-F5344CB8AC3E}">
        <p14:creationId xmlns:p14="http://schemas.microsoft.com/office/powerpoint/2010/main" val="1716255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10358</TotalTime>
  <Words>1227</Words>
  <Application>Microsoft Office PowerPoint</Application>
  <PresentationFormat>Custom</PresentationFormat>
  <Paragraphs>154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Montserrat</vt:lpstr>
      <vt:lpstr>Montserrat-Medium</vt:lpstr>
      <vt:lpstr>Office Theme</vt:lpstr>
      <vt:lpstr>PowerPoint Presentation</vt:lpstr>
      <vt:lpstr>MENTORING PROGRAM</vt:lpstr>
      <vt:lpstr>OBJECTIVES AND BENEFITS FOR MENTEES</vt:lpstr>
      <vt:lpstr>BENEFITS FOR MENTORS</vt:lpstr>
      <vt:lpstr>PROGRAM TIMING AND STRUCTURE</vt:lpstr>
      <vt:lpstr>MENTEE RESPONSIBILITIES</vt:lpstr>
      <vt:lpstr>MENTOR RESPONSIBILITIES</vt:lpstr>
      <vt:lpstr>RULES AND ETHICS</vt:lpstr>
      <vt:lpstr>PowerPoint Presentation</vt:lpstr>
      <vt:lpstr>MENTEE APPLICATION  </vt:lpstr>
      <vt:lpstr>MENTEE APPLICATION – PROGRAM</vt:lpstr>
      <vt:lpstr>MENTOR APPLICATION</vt:lpstr>
      <vt:lpstr>MENTOR APPLICATION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Luke (AU - Sydney)</dc:creator>
  <cp:lastModifiedBy>Karen Kalkaus</cp:lastModifiedBy>
  <cp:revision>42</cp:revision>
  <dcterms:created xsi:type="dcterms:W3CDTF">2017-04-13T10:26:24Z</dcterms:created>
  <dcterms:modified xsi:type="dcterms:W3CDTF">2018-05-29T23:15:32Z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2017-04-13T00:00:00Z</vt:filetime>
  </property>
  <property fmtid="{D5CDD505-2E9C-101B-9397-08002B2CF9AE}" pid="3" name="Creator">
    <vt:lpwstr>Adobe InDesign CC 2017 (Macintosh)</vt:lpwstr>
  </property>
  <property fmtid="{D5CDD505-2E9C-101B-9397-08002B2CF9AE}" pid="4" name="LastSaved">
    <vt:filetime>2017-04-13T00:00:00Z</vt:filetime>
  </property>
</Properties>
</file>